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7102475" cy="10233025"/>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87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4FE6ADA-2226-9230-B2A1-898CE9AC590D}"/>
              </a:ext>
            </a:extLst>
          </p:cNvPr>
          <p:cNvSpPr>
            <a:spLocks noGrp="1"/>
          </p:cNvSpPr>
          <p:nvPr>
            <p:ph type="dt" sz="half" idx="10"/>
          </p:nvPr>
        </p:nvSpPr>
        <p:spPr/>
        <p:txBody>
          <a:bodyPr/>
          <a:lstStyle>
            <a:lvl1pPr>
              <a:defRPr/>
            </a:lvl1pPr>
          </a:lstStyle>
          <a:p>
            <a:pPr>
              <a:defRPr/>
            </a:pPr>
            <a:fld id="{30885BCB-8891-40B6-886F-3F8DBEBFFDC3}" type="datetimeFigureOut">
              <a:rPr lang="en-GB"/>
              <a:pPr>
                <a:defRPr/>
              </a:pPr>
              <a:t>13/02/2023</a:t>
            </a:fld>
            <a:endParaRPr lang="en-GB"/>
          </a:p>
        </p:txBody>
      </p:sp>
      <p:sp>
        <p:nvSpPr>
          <p:cNvPr id="5" name="Footer Placeholder 4">
            <a:extLst>
              <a:ext uri="{FF2B5EF4-FFF2-40B4-BE49-F238E27FC236}">
                <a16:creationId xmlns:a16="http://schemas.microsoft.com/office/drawing/2014/main" id="{675A2D18-D510-6892-A4E5-0BE565A2D7DF}"/>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45D386FA-D9C9-0F50-2F7C-D470999317D4}"/>
              </a:ext>
            </a:extLst>
          </p:cNvPr>
          <p:cNvSpPr>
            <a:spLocks noGrp="1"/>
          </p:cNvSpPr>
          <p:nvPr>
            <p:ph type="sldNum" sz="quarter" idx="12"/>
          </p:nvPr>
        </p:nvSpPr>
        <p:spPr/>
        <p:txBody>
          <a:bodyPr/>
          <a:lstStyle>
            <a:lvl1pPr>
              <a:defRPr/>
            </a:lvl1pPr>
          </a:lstStyle>
          <a:p>
            <a:fld id="{F2F91B84-C5EE-4CB3-AE9B-E0215DE2F426}" type="slidenum">
              <a:rPr lang="en-GB" altLang="en-US"/>
              <a:pPr/>
              <a:t>‹#›</a:t>
            </a:fld>
            <a:endParaRPr lang="en-GB" altLang="en-US"/>
          </a:p>
        </p:txBody>
      </p:sp>
    </p:spTree>
    <p:extLst>
      <p:ext uri="{BB962C8B-B14F-4D97-AF65-F5344CB8AC3E}">
        <p14:creationId xmlns:p14="http://schemas.microsoft.com/office/powerpoint/2010/main" val="1033002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CEA009-A50F-79E2-B7E9-57349FFA9E12}"/>
              </a:ext>
            </a:extLst>
          </p:cNvPr>
          <p:cNvSpPr>
            <a:spLocks noGrp="1"/>
          </p:cNvSpPr>
          <p:nvPr>
            <p:ph type="dt" sz="half" idx="10"/>
          </p:nvPr>
        </p:nvSpPr>
        <p:spPr/>
        <p:txBody>
          <a:bodyPr/>
          <a:lstStyle>
            <a:lvl1pPr>
              <a:defRPr/>
            </a:lvl1pPr>
          </a:lstStyle>
          <a:p>
            <a:pPr>
              <a:defRPr/>
            </a:pPr>
            <a:fld id="{AD16E930-A834-4F11-95E2-6D93DE25BFAE}" type="datetimeFigureOut">
              <a:rPr lang="en-GB"/>
              <a:pPr>
                <a:defRPr/>
              </a:pPr>
              <a:t>13/02/2023</a:t>
            </a:fld>
            <a:endParaRPr lang="en-GB"/>
          </a:p>
        </p:txBody>
      </p:sp>
      <p:sp>
        <p:nvSpPr>
          <p:cNvPr id="5" name="Footer Placeholder 4">
            <a:extLst>
              <a:ext uri="{FF2B5EF4-FFF2-40B4-BE49-F238E27FC236}">
                <a16:creationId xmlns:a16="http://schemas.microsoft.com/office/drawing/2014/main" id="{7CF9B2DF-C3A8-E2F0-58DB-1BEA7D8CF748}"/>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35DAB06-7F21-CCF5-E735-5D7EC46C7768}"/>
              </a:ext>
            </a:extLst>
          </p:cNvPr>
          <p:cNvSpPr>
            <a:spLocks noGrp="1"/>
          </p:cNvSpPr>
          <p:nvPr>
            <p:ph type="sldNum" sz="quarter" idx="12"/>
          </p:nvPr>
        </p:nvSpPr>
        <p:spPr/>
        <p:txBody>
          <a:bodyPr/>
          <a:lstStyle>
            <a:lvl1pPr>
              <a:defRPr/>
            </a:lvl1pPr>
          </a:lstStyle>
          <a:p>
            <a:fld id="{FFA87CA8-87A7-4E5B-B920-FE171EE56E29}" type="slidenum">
              <a:rPr lang="en-GB" altLang="en-US"/>
              <a:pPr/>
              <a:t>‹#›</a:t>
            </a:fld>
            <a:endParaRPr lang="en-GB" altLang="en-US"/>
          </a:p>
        </p:txBody>
      </p:sp>
    </p:spTree>
    <p:extLst>
      <p:ext uri="{BB962C8B-B14F-4D97-AF65-F5344CB8AC3E}">
        <p14:creationId xmlns:p14="http://schemas.microsoft.com/office/powerpoint/2010/main" val="890463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EACBC93-2E4F-F3B3-571F-B3BF7F9B1D28}"/>
              </a:ext>
            </a:extLst>
          </p:cNvPr>
          <p:cNvSpPr>
            <a:spLocks noGrp="1"/>
          </p:cNvSpPr>
          <p:nvPr>
            <p:ph type="dt" sz="half" idx="10"/>
          </p:nvPr>
        </p:nvSpPr>
        <p:spPr/>
        <p:txBody>
          <a:bodyPr/>
          <a:lstStyle>
            <a:lvl1pPr>
              <a:defRPr/>
            </a:lvl1pPr>
          </a:lstStyle>
          <a:p>
            <a:pPr>
              <a:defRPr/>
            </a:pPr>
            <a:fld id="{4F11A82D-30A1-4DA8-85CE-B2FC630F7354}" type="datetimeFigureOut">
              <a:rPr lang="en-GB"/>
              <a:pPr>
                <a:defRPr/>
              </a:pPr>
              <a:t>13/02/2023</a:t>
            </a:fld>
            <a:endParaRPr lang="en-GB"/>
          </a:p>
        </p:txBody>
      </p:sp>
      <p:sp>
        <p:nvSpPr>
          <p:cNvPr id="5" name="Footer Placeholder 4">
            <a:extLst>
              <a:ext uri="{FF2B5EF4-FFF2-40B4-BE49-F238E27FC236}">
                <a16:creationId xmlns:a16="http://schemas.microsoft.com/office/drawing/2014/main" id="{2B5C5310-EEBF-AE70-86A8-46F97889785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2DD6E89E-5819-8EB6-5A6C-C17A27E344D7}"/>
              </a:ext>
            </a:extLst>
          </p:cNvPr>
          <p:cNvSpPr>
            <a:spLocks noGrp="1"/>
          </p:cNvSpPr>
          <p:nvPr>
            <p:ph type="sldNum" sz="quarter" idx="12"/>
          </p:nvPr>
        </p:nvSpPr>
        <p:spPr/>
        <p:txBody>
          <a:bodyPr/>
          <a:lstStyle>
            <a:lvl1pPr>
              <a:defRPr/>
            </a:lvl1pPr>
          </a:lstStyle>
          <a:p>
            <a:fld id="{1E3D0094-D6D2-4282-8F7C-3FCEC9256DF2}" type="slidenum">
              <a:rPr lang="en-GB" altLang="en-US"/>
              <a:pPr/>
              <a:t>‹#›</a:t>
            </a:fld>
            <a:endParaRPr lang="en-GB" altLang="en-US"/>
          </a:p>
        </p:txBody>
      </p:sp>
    </p:spTree>
    <p:extLst>
      <p:ext uri="{BB962C8B-B14F-4D97-AF65-F5344CB8AC3E}">
        <p14:creationId xmlns:p14="http://schemas.microsoft.com/office/powerpoint/2010/main" val="4267839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1EFC7D2-9E11-9FC2-8854-1A8B2BACB8D6}"/>
              </a:ext>
            </a:extLst>
          </p:cNvPr>
          <p:cNvSpPr>
            <a:spLocks noGrp="1"/>
          </p:cNvSpPr>
          <p:nvPr>
            <p:ph type="dt" sz="half" idx="10"/>
          </p:nvPr>
        </p:nvSpPr>
        <p:spPr/>
        <p:txBody>
          <a:bodyPr/>
          <a:lstStyle>
            <a:lvl1pPr>
              <a:defRPr/>
            </a:lvl1pPr>
          </a:lstStyle>
          <a:p>
            <a:pPr>
              <a:defRPr/>
            </a:pPr>
            <a:fld id="{EE8F8654-0A02-4226-8C65-9508F3DE2805}" type="datetimeFigureOut">
              <a:rPr lang="en-GB"/>
              <a:pPr>
                <a:defRPr/>
              </a:pPr>
              <a:t>13/02/2023</a:t>
            </a:fld>
            <a:endParaRPr lang="en-GB"/>
          </a:p>
        </p:txBody>
      </p:sp>
      <p:sp>
        <p:nvSpPr>
          <p:cNvPr id="5" name="Footer Placeholder 4">
            <a:extLst>
              <a:ext uri="{FF2B5EF4-FFF2-40B4-BE49-F238E27FC236}">
                <a16:creationId xmlns:a16="http://schemas.microsoft.com/office/drawing/2014/main" id="{082577F0-B2D7-816D-18E0-3F979A451BF6}"/>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69B9C6AA-ADCB-EA4E-E165-273CEC39A09E}"/>
              </a:ext>
            </a:extLst>
          </p:cNvPr>
          <p:cNvSpPr>
            <a:spLocks noGrp="1"/>
          </p:cNvSpPr>
          <p:nvPr>
            <p:ph type="sldNum" sz="quarter" idx="12"/>
          </p:nvPr>
        </p:nvSpPr>
        <p:spPr/>
        <p:txBody>
          <a:bodyPr/>
          <a:lstStyle>
            <a:lvl1pPr>
              <a:defRPr/>
            </a:lvl1pPr>
          </a:lstStyle>
          <a:p>
            <a:fld id="{5C82347A-F41E-4679-9E02-AF2641480EB0}" type="slidenum">
              <a:rPr lang="en-GB" altLang="en-US"/>
              <a:pPr/>
              <a:t>‹#›</a:t>
            </a:fld>
            <a:endParaRPr lang="en-GB" altLang="en-US"/>
          </a:p>
        </p:txBody>
      </p:sp>
    </p:spTree>
    <p:extLst>
      <p:ext uri="{BB962C8B-B14F-4D97-AF65-F5344CB8AC3E}">
        <p14:creationId xmlns:p14="http://schemas.microsoft.com/office/powerpoint/2010/main" val="2883985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853A4B-3907-B333-67AA-266C2A4B2330}"/>
              </a:ext>
            </a:extLst>
          </p:cNvPr>
          <p:cNvSpPr>
            <a:spLocks noGrp="1"/>
          </p:cNvSpPr>
          <p:nvPr>
            <p:ph type="dt" sz="half" idx="10"/>
          </p:nvPr>
        </p:nvSpPr>
        <p:spPr/>
        <p:txBody>
          <a:bodyPr/>
          <a:lstStyle>
            <a:lvl1pPr>
              <a:defRPr/>
            </a:lvl1pPr>
          </a:lstStyle>
          <a:p>
            <a:pPr>
              <a:defRPr/>
            </a:pPr>
            <a:fld id="{CAC2EA7A-EECF-4383-9821-B71F22526616}" type="datetimeFigureOut">
              <a:rPr lang="en-GB"/>
              <a:pPr>
                <a:defRPr/>
              </a:pPr>
              <a:t>13/02/2023</a:t>
            </a:fld>
            <a:endParaRPr lang="en-GB"/>
          </a:p>
        </p:txBody>
      </p:sp>
      <p:sp>
        <p:nvSpPr>
          <p:cNvPr id="5" name="Footer Placeholder 4">
            <a:extLst>
              <a:ext uri="{FF2B5EF4-FFF2-40B4-BE49-F238E27FC236}">
                <a16:creationId xmlns:a16="http://schemas.microsoft.com/office/drawing/2014/main" id="{5871C960-3934-7A52-1680-1ABA95EACCE4}"/>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227586F0-1F1A-08ED-98A4-0A15411DF030}"/>
              </a:ext>
            </a:extLst>
          </p:cNvPr>
          <p:cNvSpPr>
            <a:spLocks noGrp="1"/>
          </p:cNvSpPr>
          <p:nvPr>
            <p:ph type="sldNum" sz="quarter" idx="12"/>
          </p:nvPr>
        </p:nvSpPr>
        <p:spPr/>
        <p:txBody>
          <a:bodyPr/>
          <a:lstStyle>
            <a:lvl1pPr>
              <a:defRPr/>
            </a:lvl1pPr>
          </a:lstStyle>
          <a:p>
            <a:fld id="{E8799DB2-EC3F-4A41-B238-E42B0FA4B84C}" type="slidenum">
              <a:rPr lang="en-GB" altLang="en-US"/>
              <a:pPr/>
              <a:t>‹#›</a:t>
            </a:fld>
            <a:endParaRPr lang="en-GB" altLang="en-US"/>
          </a:p>
        </p:txBody>
      </p:sp>
    </p:spTree>
    <p:extLst>
      <p:ext uri="{BB962C8B-B14F-4D97-AF65-F5344CB8AC3E}">
        <p14:creationId xmlns:p14="http://schemas.microsoft.com/office/powerpoint/2010/main" val="918711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8F0547ED-CF42-745A-8E74-696D7F44F3D6}"/>
              </a:ext>
            </a:extLst>
          </p:cNvPr>
          <p:cNvSpPr>
            <a:spLocks noGrp="1"/>
          </p:cNvSpPr>
          <p:nvPr>
            <p:ph type="dt" sz="half" idx="10"/>
          </p:nvPr>
        </p:nvSpPr>
        <p:spPr/>
        <p:txBody>
          <a:bodyPr/>
          <a:lstStyle>
            <a:lvl1pPr>
              <a:defRPr/>
            </a:lvl1pPr>
          </a:lstStyle>
          <a:p>
            <a:pPr>
              <a:defRPr/>
            </a:pPr>
            <a:fld id="{730E71C8-F6AE-4D60-BCE8-815C7BBF1921}" type="datetimeFigureOut">
              <a:rPr lang="en-GB"/>
              <a:pPr>
                <a:defRPr/>
              </a:pPr>
              <a:t>13/02/2023</a:t>
            </a:fld>
            <a:endParaRPr lang="en-GB"/>
          </a:p>
        </p:txBody>
      </p:sp>
      <p:sp>
        <p:nvSpPr>
          <p:cNvPr id="6" name="Footer Placeholder 4">
            <a:extLst>
              <a:ext uri="{FF2B5EF4-FFF2-40B4-BE49-F238E27FC236}">
                <a16:creationId xmlns:a16="http://schemas.microsoft.com/office/drawing/2014/main" id="{9375F442-42D1-5ABD-721E-5AE98BD96E91}"/>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07242661-C059-A07F-EBD9-F348B40AA2B8}"/>
              </a:ext>
            </a:extLst>
          </p:cNvPr>
          <p:cNvSpPr>
            <a:spLocks noGrp="1"/>
          </p:cNvSpPr>
          <p:nvPr>
            <p:ph type="sldNum" sz="quarter" idx="12"/>
          </p:nvPr>
        </p:nvSpPr>
        <p:spPr/>
        <p:txBody>
          <a:bodyPr/>
          <a:lstStyle>
            <a:lvl1pPr>
              <a:defRPr/>
            </a:lvl1pPr>
          </a:lstStyle>
          <a:p>
            <a:fld id="{1F084CD5-A8D7-4070-9BB5-E10C57DAE15C}" type="slidenum">
              <a:rPr lang="en-GB" altLang="en-US"/>
              <a:pPr/>
              <a:t>‹#›</a:t>
            </a:fld>
            <a:endParaRPr lang="en-GB" altLang="en-US"/>
          </a:p>
        </p:txBody>
      </p:sp>
    </p:spTree>
    <p:extLst>
      <p:ext uri="{BB962C8B-B14F-4D97-AF65-F5344CB8AC3E}">
        <p14:creationId xmlns:p14="http://schemas.microsoft.com/office/powerpoint/2010/main" val="2500929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F40AD1B7-3CC1-370A-CB85-D4FC0D897064}"/>
              </a:ext>
            </a:extLst>
          </p:cNvPr>
          <p:cNvSpPr>
            <a:spLocks noGrp="1"/>
          </p:cNvSpPr>
          <p:nvPr>
            <p:ph type="dt" sz="half" idx="10"/>
          </p:nvPr>
        </p:nvSpPr>
        <p:spPr/>
        <p:txBody>
          <a:bodyPr/>
          <a:lstStyle>
            <a:lvl1pPr>
              <a:defRPr/>
            </a:lvl1pPr>
          </a:lstStyle>
          <a:p>
            <a:pPr>
              <a:defRPr/>
            </a:pPr>
            <a:fld id="{FD5B7364-EF2A-4F67-AFBF-06BC291B860B}" type="datetimeFigureOut">
              <a:rPr lang="en-GB"/>
              <a:pPr>
                <a:defRPr/>
              </a:pPr>
              <a:t>13/02/2023</a:t>
            </a:fld>
            <a:endParaRPr lang="en-GB"/>
          </a:p>
        </p:txBody>
      </p:sp>
      <p:sp>
        <p:nvSpPr>
          <p:cNvPr id="8" name="Footer Placeholder 4">
            <a:extLst>
              <a:ext uri="{FF2B5EF4-FFF2-40B4-BE49-F238E27FC236}">
                <a16:creationId xmlns:a16="http://schemas.microsoft.com/office/drawing/2014/main" id="{0A740516-33C0-B979-F5B5-802D11FA91E4}"/>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9878453C-0AAF-6C8C-6149-1E0B0E1A5190}"/>
              </a:ext>
            </a:extLst>
          </p:cNvPr>
          <p:cNvSpPr>
            <a:spLocks noGrp="1"/>
          </p:cNvSpPr>
          <p:nvPr>
            <p:ph type="sldNum" sz="quarter" idx="12"/>
          </p:nvPr>
        </p:nvSpPr>
        <p:spPr/>
        <p:txBody>
          <a:bodyPr/>
          <a:lstStyle>
            <a:lvl1pPr>
              <a:defRPr/>
            </a:lvl1pPr>
          </a:lstStyle>
          <a:p>
            <a:fld id="{DB5B193A-F86A-4891-A6B7-70B723A15414}" type="slidenum">
              <a:rPr lang="en-GB" altLang="en-US"/>
              <a:pPr/>
              <a:t>‹#›</a:t>
            </a:fld>
            <a:endParaRPr lang="en-GB" altLang="en-US"/>
          </a:p>
        </p:txBody>
      </p:sp>
    </p:spTree>
    <p:extLst>
      <p:ext uri="{BB962C8B-B14F-4D97-AF65-F5344CB8AC3E}">
        <p14:creationId xmlns:p14="http://schemas.microsoft.com/office/powerpoint/2010/main" val="3907886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DE0A2108-58F4-2A00-AE2F-B74926D130AA}"/>
              </a:ext>
            </a:extLst>
          </p:cNvPr>
          <p:cNvSpPr>
            <a:spLocks noGrp="1"/>
          </p:cNvSpPr>
          <p:nvPr>
            <p:ph type="dt" sz="half" idx="10"/>
          </p:nvPr>
        </p:nvSpPr>
        <p:spPr/>
        <p:txBody>
          <a:bodyPr/>
          <a:lstStyle>
            <a:lvl1pPr>
              <a:defRPr/>
            </a:lvl1pPr>
          </a:lstStyle>
          <a:p>
            <a:pPr>
              <a:defRPr/>
            </a:pPr>
            <a:fld id="{3836A9B9-A38A-4368-8C63-46C86FAFDF92}" type="datetimeFigureOut">
              <a:rPr lang="en-GB"/>
              <a:pPr>
                <a:defRPr/>
              </a:pPr>
              <a:t>13/02/2023</a:t>
            </a:fld>
            <a:endParaRPr lang="en-GB"/>
          </a:p>
        </p:txBody>
      </p:sp>
      <p:sp>
        <p:nvSpPr>
          <p:cNvPr id="4" name="Footer Placeholder 4">
            <a:extLst>
              <a:ext uri="{FF2B5EF4-FFF2-40B4-BE49-F238E27FC236}">
                <a16:creationId xmlns:a16="http://schemas.microsoft.com/office/drawing/2014/main" id="{04B425C0-B5AD-A021-F48D-E42E3D2110C2}"/>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ACC404E7-604B-3EE5-26D9-B5DFEF6419AC}"/>
              </a:ext>
            </a:extLst>
          </p:cNvPr>
          <p:cNvSpPr>
            <a:spLocks noGrp="1"/>
          </p:cNvSpPr>
          <p:nvPr>
            <p:ph type="sldNum" sz="quarter" idx="12"/>
          </p:nvPr>
        </p:nvSpPr>
        <p:spPr/>
        <p:txBody>
          <a:bodyPr/>
          <a:lstStyle>
            <a:lvl1pPr>
              <a:defRPr/>
            </a:lvl1pPr>
          </a:lstStyle>
          <a:p>
            <a:fld id="{E9DA2E0D-57F5-44EC-AD10-14658E438ACC}" type="slidenum">
              <a:rPr lang="en-GB" altLang="en-US"/>
              <a:pPr/>
              <a:t>‹#›</a:t>
            </a:fld>
            <a:endParaRPr lang="en-GB" altLang="en-US"/>
          </a:p>
        </p:txBody>
      </p:sp>
    </p:spTree>
    <p:extLst>
      <p:ext uri="{BB962C8B-B14F-4D97-AF65-F5344CB8AC3E}">
        <p14:creationId xmlns:p14="http://schemas.microsoft.com/office/powerpoint/2010/main" val="2202180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569538F-3D36-FF61-8317-9CD3CC6EAC36}"/>
              </a:ext>
            </a:extLst>
          </p:cNvPr>
          <p:cNvSpPr>
            <a:spLocks noGrp="1"/>
          </p:cNvSpPr>
          <p:nvPr>
            <p:ph type="dt" sz="half" idx="10"/>
          </p:nvPr>
        </p:nvSpPr>
        <p:spPr/>
        <p:txBody>
          <a:bodyPr/>
          <a:lstStyle>
            <a:lvl1pPr>
              <a:defRPr/>
            </a:lvl1pPr>
          </a:lstStyle>
          <a:p>
            <a:pPr>
              <a:defRPr/>
            </a:pPr>
            <a:fld id="{3EA975CF-EC8D-4E39-BE68-5090657C6B04}" type="datetimeFigureOut">
              <a:rPr lang="en-GB"/>
              <a:pPr>
                <a:defRPr/>
              </a:pPr>
              <a:t>13/02/2023</a:t>
            </a:fld>
            <a:endParaRPr lang="en-GB"/>
          </a:p>
        </p:txBody>
      </p:sp>
      <p:sp>
        <p:nvSpPr>
          <p:cNvPr id="3" name="Footer Placeholder 4">
            <a:extLst>
              <a:ext uri="{FF2B5EF4-FFF2-40B4-BE49-F238E27FC236}">
                <a16:creationId xmlns:a16="http://schemas.microsoft.com/office/drawing/2014/main" id="{DE5A4809-C27F-A606-D802-1766CAD8E52F}"/>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29AE3E5E-323D-0208-2D6F-1B1484EB31B5}"/>
              </a:ext>
            </a:extLst>
          </p:cNvPr>
          <p:cNvSpPr>
            <a:spLocks noGrp="1"/>
          </p:cNvSpPr>
          <p:nvPr>
            <p:ph type="sldNum" sz="quarter" idx="12"/>
          </p:nvPr>
        </p:nvSpPr>
        <p:spPr/>
        <p:txBody>
          <a:bodyPr/>
          <a:lstStyle>
            <a:lvl1pPr>
              <a:defRPr/>
            </a:lvl1pPr>
          </a:lstStyle>
          <a:p>
            <a:fld id="{86B9B168-E4C3-4E06-9F2D-60022E3665D8}" type="slidenum">
              <a:rPr lang="en-GB" altLang="en-US"/>
              <a:pPr/>
              <a:t>‹#›</a:t>
            </a:fld>
            <a:endParaRPr lang="en-GB" altLang="en-US"/>
          </a:p>
        </p:txBody>
      </p:sp>
    </p:spTree>
    <p:extLst>
      <p:ext uri="{BB962C8B-B14F-4D97-AF65-F5344CB8AC3E}">
        <p14:creationId xmlns:p14="http://schemas.microsoft.com/office/powerpoint/2010/main" val="3391164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B5FC58D1-C2CC-A9CA-CD26-84853B63B438}"/>
              </a:ext>
            </a:extLst>
          </p:cNvPr>
          <p:cNvSpPr>
            <a:spLocks noGrp="1"/>
          </p:cNvSpPr>
          <p:nvPr>
            <p:ph type="dt" sz="half" idx="10"/>
          </p:nvPr>
        </p:nvSpPr>
        <p:spPr/>
        <p:txBody>
          <a:bodyPr/>
          <a:lstStyle>
            <a:lvl1pPr>
              <a:defRPr/>
            </a:lvl1pPr>
          </a:lstStyle>
          <a:p>
            <a:pPr>
              <a:defRPr/>
            </a:pPr>
            <a:fld id="{F75BAF83-F52A-4842-8D7A-ABE552D21C7E}" type="datetimeFigureOut">
              <a:rPr lang="en-GB"/>
              <a:pPr>
                <a:defRPr/>
              </a:pPr>
              <a:t>13/02/2023</a:t>
            </a:fld>
            <a:endParaRPr lang="en-GB"/>
          </a:p>
        </p:txBody>
      </p:sp>
      <p:sp>
        <p:nvSpPr>
          <p:cNvPr id="6" name="Footer Placeholder 4">
            <a:extLst>
              <a:ext uri="{FF2B5EF4-FFF2-40B4-BE49-F238E27FC236}">
                <a16:creationId xmlns:a16="http://schemas.microsoft.com/office/drawing/2014/main" id="{E7D3286F-69F2-0578-B8C1-B2C518917C18}"/>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9A930F92-3070-99C8-DF0A-7A0773837B24}"/>
              </a:ext>
            </a:extLst>
          </p:cNvPr>
          <p:cNvSpPr>
            <a:spLocks noGrp="1"/>
          </p:cNvSpPr>
          <p:nvPr>
            <p:ph type="sldNum" sz="quarter" idx="12"/>
          </p:nvPr>
        </p:nvSpPr>
        <p:spPr/>
        <p:txBody>
          <a:bodyPr/>
          <a:lstStyle>
            <a:lvl1pPr>
              <a:defRPr/>
            </a:lvl1pPr>
          </a:lstStyle>
          <a:p>
            <a:fld id="{3580FD5D-BE58-435E-AB4E-D6A296A16BC5}" type="slidenum">
              <a:rPr lang="en-GB" altLang="en-US"/>
              <a:pPr/>
              <a:t>‹#›</a:t>
            </a:fld>
            <a:endParaRPr lang="en-GB" altLang="en-US"/>
          </a:p>
        </p:txBody>
      </p:sp>
    </p:spTree>
    <p:extLst>
      <p:ext uri="{BB962C8B-B14F-4D97-AF65-F5344CB8AC3E}">
        <p14:creationId xmlns:p14="http://schemas.microsoft.com/office/powerpoint/2010/main" val="1291956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E4D5B1D-A3E8-08EE-EBDD-6BACB45AB622}"/>
              </a:ext>
            </a:extLst>
          </p:cNvPr>
          <p:cNvSpPr>
            <a:spLocks noGrp="1"/>
          </p:cNvSpPr>
          <p:nvPr>
            <p:ph type="dt" sz="half" idx="10"/>
          </p:nvPr>
        </p:nvSpPr>
        <p:spPr/>
        <p:txBody>
          <a:bodyPr/>
          <a:lstStyle>
            <a:lvl1pPr>
              <a:defRPr/>
            </a:lvl1pPr>
          </a:lstStyle>
          <a:p>
            <a:pPr>
              <a:defRPr/>
            </a:pPr>
            <a:fld id="{64885C3E-80C0-4B8C-A0D4-EB8A80C84B22}" type="datetimeFigureOut">
              <a:rPr lang="en-GB"/>
              <a:pPr>
                <a:defRPr/>
              </a:pPr>
              <a:t>13/02/2023</a:t>
            </a:fld>
            <a:endParaRPr lang="en-GB"/>
          </a:p>
        </p:txBody>
      </p:sp>
      <p:sp>
        <p:nvSpPr>
          <p:cNvPr id="6" name="Footer Placeholder 4">
            <a:extLst>
              <a:ext uri="{FF2B5EF4-FFF2-40B4-BE49-F238E27FC236}">
                <a16:creationId xmlns:a16="http://schemas.microsoft.com/office/drawing/2014/main" id="{EEA21B8F-873F-1F5E-5C81-9CEF64BAFBC0}"/>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68C373F2-37ED-6664-E2F1-CE7ACC7EEC77}"/>
              </a:ext>
            </a:extLst>
          </p:cNvPr>
          <p:cNvSpPr>
            <a:spLocks noGrp="1"/>
          </p:cNvSpPr>
          <p:nvPr>
            <p:ph type="sldNum" sz="quarter" idx="12"/>
          </p:nvPr>
        </p:nvSpPr>
        <p:spPr/>
        <p:txBody>
          <a:bodyPr/>
          <a:lstStyle>
            <a:lvl1pPr>
              <a:defRPr/>
            </a:lvl1pPr>
          </a:lstStyle>
          <a:p>
            <a:fld id="{D083898B-CE7D-492C-AA5A-DA865A6E82E9}" type="slidenum">
              <a:rPr lang="en-GB" altLang="en-US"/>
              <a:pPr/>
              <a:t>‹#›</a:t>
            </a:fld>
            <a:endParaRPr lang="en-GB" altLang="en-US"/>
          </a:p>
        </p:txBody>
      </p:sp>
    </p:spTree>
    <p:extLst>
      <p:ext uri="{BB962C8B-B14F-4D97-AF65-F5344CB8AC3E}">
        <p14:creationId xmlns:p14="http://schemas.microsoft.com/office/powerpoint/2010/main" val="2407031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B2F0D21-2182-AE3D-5C92-3BB0F133330E}"/>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30760832-E391-EBED-A41E-40395FDE60F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B4138904-0CBF-669A-598A-9655D895A634}"/>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3989E082-7CF8-4591-BE0F-617FD5C26B92}" type="datetimeFigureOut">
              <a:rPr lang="en-GB"/>
              <a:pPr>
                <a:defRPr/>
              </a:pPr>
              <a:t>13/02/2023</a:t>
            </a:fld>
            <a:endParaRPr lang="en-GB"/>
          </a:p>
        </p:txBody>
      </p:sp>
      <p:sp>
        <p:nvSpPr>
          <p:cNvPr id="5" name="Footer Placeholder 4">
            <a:extLst>
              <a:ext uri="{FF2B5EF4-FFF2-40B4-BE49-F238E27FC236}">
                <a16:creationId xmlns:a16="http://schemas.microsoft.com/office/drawing/2014/main" id="{C834F723-50FB-AD51-9FE7-D1E8F8FE7DF0}"/>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a:extLst>
              <a:ext uri="{FF2B5EF4-FFF2-40B4-BE49-F238E27FC236}">
                <a16:creationId xmlns:a16="http://schemas.microsoft.com/office/drawing/2014/main" id="{9A162F82-E942-B0A9-E412-B2FC920BD2B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B6949DEF-D39B-4CA6-B77D-C28AFADD1885}"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a:extLst>
              <a:ext uri="{FF2B5EF4-FFF2-40B4-BE49-F238E27FC236}">
                <a16:creationId xmlns:a16="http://schemas.microsoft.com/office/drawing/2014/main" id="{22997902-D767-8EE7-EA4E-184C1A4320C3}"/>
              </a:ext>
            </a:extLst>
          </p:cNvPr>
          <p:cNvSpPr>
            <a:spLocks noGrp="1"/>
          </p:cNvSpPr>
          <p:nvPr>
            <p:ph type="ctrTitle"/>
          </p:nvPr>
        </p:nvSpPr>
        <p:spPr/>
        <p:txBody>
          <a:bodyPr/>
          <a:lstStyle/>
          <a:p>
            <a:pPr eaLnBrk="1" hangingPunct="1"/>
            <a:r>
              <a:rPr lang="en-GB" altLang="en-US"/>
              <a:t>Seminar 4</a:t>
            </a:r>
          </a:p>
        </p:txBody>
      </p:sp>
      <p:sp>
        <p:nvSpPr>
          <p:cNvPr id="3" name="Subtitle 2">
            <a:extLst>
              <a:ext uri="{FF2B5EF4-FFF2-40B4-BE49-F238E27FC236}">
                <a16:creationId xmlns:a16="http://schemas.microsoft.com/office/drawing/2014/main" id="{66197459-8324-CDF4-7661-FA333BB8A6AD}"/>
              </a:ext>
            </a:extLst>
          </p:cNvPr>
          <p:cNvSpPr>
            <a:spLocks noGrp="1"/>
          </p:cNvSpPr>
          <p:nvPr>
            <p:ph type="subTitle" idx="1"/>
          </p:nvPr>
        </p:nvSpPr>
        <p:spPr/>
        <p:txBody>
          <a:bodyPr rtlCol="0">
            <a:normAutofit/>
          </a:bodyPr>
          <a:lstStyle/>
          <a:p>
            <a:pPr eaLnBrk="1" fontAlgn="auto" hangingPunct="1">
              <a:spcAft>
                <a:spcPts val="0"/>
              </a:spcAft>
              <a:defRPr/>
            </a:pPr>
            <a:r>
              <a:rPr lang="en-GB" dirty="0"/>
              <a:t>Biot numbers, Fourier numbers and explicit equations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03A7069C-9AAF-A71B-D2B8-5362A0187BBC}"/>
              </a:ext>
            </a:extLst>
          </p:cNvPr>
          <p:cNvSpPr>
            <a:spLocks noGrp="1"/>
          </p:cNvSpPr>
          <p:nvPr>
            <p:ph type="title"/>
          </p:nvPr>
        </p:nvSpPr>
        <p:spPr/>
        <p:txBody>
          <a:bodyPr/>
          <a:lstStyle/>
          <a:p>
            <a:pPr eaLnBrk="1" hangingPunct="1"/>
            <a:r>
              <a:rPr lang="en-GB" altLang="en-US"/>
              <a:t>Past exam question</a:t>
            </a:r>
          </a:p>
        </p:txBody>
      </p:sp>
      <p:sp>
        <p:nvSpPr>
          <p:cNvPr id="3" name="Content Placeholder 2">
            <a:extLst>
              <a:ext uri="{FF2B5EF4-FFF2-40B4-BE49-F238E27FC236}">
                <a16:creationId xmlns:a16="http://schemas.microsoft.com/office/drawing/2014/main" id="{42B8B662-85D4-2EC3-CFCB-ED8B1D752920}"/>
              </a:ext>
            </a:extLst>
          </p:cNvPr>
          <p:cNvSpPr>
            <a:spLocks noGrp="1"/>
          </p:cNvSpPr>
          <p:nvPr>
            <p:ph idx="1"/>
          </p:nvPr>
        </p:nvSpPr>
        <p:spPr/>
        <p:txBody>
          <a:bodyPr/>
          <a:lstStyle/>
          <a:p>
            <a:pPr eaLnBrk="1" hangingPunct="1">
              <a:buFont typeface="Arial" panose="020B0604020202020204" pitchFamily="34" charset="0"/>
              <a:buNone/>
            </a:pPr>
            <a:r>
              <a:rPr lang="en-GB" altLang="en-US" sz="1600"/>
              <a:t>(a)	i)	State what is meant by the terms Early Regime and Late Regime in transient heat transfer analysis.						[2 marks]</a:t>
            </a:r>
          </a:p>
          <a:p>
            <a:pPr eaLnBrk="1" hangingPunct="1">
              <a:buFont typeface="Arial" panose="020B0604020202020204" pitchFamily="34" charset="0"/>
              <a:buNone/>
            </a:pPr>
            <a:r>
              <a:rPr lang="en-GB" altLang="en-US" sz="1600"/>
              <a:t> </a:t>
            </a:r>
          </a:p>
          <a:p>
            <a:pPr eaLnBrk="1" hangingPunct="1">
              <a:buFont typeface="Arial" panose="020B0604020202020204" pitchFamily="34" charset="0"/>
              <a:buNone/>
            </a:pPr>
            <a:r>
              <a:rPr lang="en-GB" altLang="en-US" sz="1600"/>
              <a:t>An induction furnace at 500</a:t>
            </a:r>
            <a:r>
              <a:rPr lang="en-GB" altLang="en-US" sz="1600">
                <a:sym typeface="Symbol" panose="05050102010706020507" pitchFamily="18" charset="2"/>
              </a:rPr>
              <a:t></a:t>
            </a:r>
            <a:r>
              <a:rPr lang="en-GB" altLang="en-US" sz="1600"/>
              <a:t>C contains a titanium rod of diameter 12 mm, initially at 20</a:t>
            </a:r>
            <a:r>
              <a:rPr lang="en-GB" altLang="en-US" sz="1600">
                <a:sym typeface="Symbol" panose="05050102010706020507" pitchFamily="18" charset="2"/>
              </a:rPr>
              <a:t></a:t>
            </a:r>
            <a:r>
              <a:rPr lang="en-GB" altLang="en-US" sz="1600"/>
              <a:t>C, for a process known as annealing.</a:t>
            </a:r>
          </a:p>
          <a:p>
            <a:pPr eaLnBrk="1" hangingPunct="1">
              <a:buFont typeface="Arial" panose="020B0604020202020204" pitchFamily="34" charset="0"/>
              <a:buNone/>
            </a:pPr>
            <a:r>
              <a:rPr lang="en-GB" altLang="en-US" sz="1600"/>
              <a:t> </a:t>
            </a:r>
          </a:p>
          <a:p>
            <a:pPr marL="342900" lvl="1" indent="-342900" eaLnBrk="1" hangingPunct="1">
              <a:buFont typeface="Arial" panose="020B0604020202020204" pitchFamily="34" charset="0"/>
              <a:buNone/>
            </a:pPr>
            <a:r>
              <a:rPr lang="en-GB" altLang="en-US" sz="1600"/>
              <a:t>ii) Show, by using the Biot number, that a lumped capacity analysis is  applicable. 								[3 marks]</a:t>
            </a:r>
          </a:p>
          <a:p>
            <a:pPr eaLnBrk="1" hangingPunct="1">
              <a:buFont typeface="Arial" panose="020B0604020202020204" pitchFamily="34" charset="0"/>
              <a:buNone/>
            </a:pPr>
            <a:endParaRPr lang="en-GB" altLang="en-US" sz="1600"/>
          </a:p>
          <a:p>
            <a:pPr eaLnBrk="1" hangingPunct="1">
              <a:buFont typeface="Arial" panose="020B0604020202020204" pitchFamily="34" charset="0"/>
              <a:buNone/>
            </a:pPr>
            <a:r>
              <a:rPr lang="en-GB" altLang="en-US" sz="1600"/>
              <a:t> iii) Use the lumped capacity method to find the time for the core of the rod to reach 90% of the furnace temperature given an overall heat transfer coefficient of 200 W/m</a:t>
            </a:r>
            <a:r>
              <a:rPr lang="en-GB" altLang="en-US" sz="1600" baseline="30000"/>
              <a:t>2</a:t>
            </a:r>
            <a:r>
              <a:rPr lang="en-GB" altLang="en-US" sz="1600"/>
              <a:t>K at the surface. 															[5 marks]</a:t>
            </a:r>
          </a:p>
          <a:p>
            <a:pPr eaLnBrk="1" hangingPunct="1">
              <a:buFont typeface="Arial" panose="020B0604020202020204" pitchFamily="34" charset="0"/>
              <a:buNone/>
            </a:pPr>
            <a:r>
              <a:rPr lang="en-GB" altLang="en-US" sz="1600"/>
              <a:t> </a:t>
            </a:r>
          </a:p>
          <a:p>
            <a:pPr eaLnBrk="1" hangingPunct="1">
              <a:buFont typeface="Arial" panose="020B0604020202020204" pitchFamily="34" charset="0"/>
              <a:buNone/>
            </a:pPr>
            <a:r>
              <a:rPr lang="en-GB" altLang="en-US" sz="1600"/>
              <a:t>(Data:  Assume the lumped capacity formula, </a:t>
            </a:r>
            <a:r>
              <a:rPr lang="en-GB" altLang="en-US" sz="1600">
                <a:sym typeface="Symbol" panose="05050102010706020507" pitchFamily="18" charset="2"/>
              </a:rPr>
              <a:t></a:t>
            </a:r>
            <a:r>
              <a:rPr lang="en-GB" altLang="en-US" sz="1600"/>
              <a:t>/</a:t>
            </a:r>
            <a:r>
              <a:rPr lang="en-GB" altLang="en-US" sz="1600">
                <a:sym typeface="Symbol" panose="05050102010706020507" pitchFamily="18" charset="2"/>
              </a:rPr>
              <a:t></a:t>
            </a:r>
            <a:r>
              <a:rPr lang="en-GB" altLang="en-US" sz="1600" baseline="-25000"/>
              <a:t>0</a:t>
            </a:r>
            <a:r>
              <a:rPr lang="en-GB" altLang="en-US" sz="1600"/>
              <a:t>=e</a:t>
            </a:r>
            <a:r>
              <a:rPr lang="en-GB" altLang="en-US" sz="1600" baseline="30000"/>
              <a:t>-(hA/</a:t>
            </a:r>
            <a:r>
              <a:rPr lang="en-GB" altLang="en-US" sz="1600" baseline="30000">
                <a:sym typeface="Symbol" panose="05050102010706020507" pitchFamily="18" charset="2"/>
              </a:rPr>
              <a:t></a:t>
            </a:r>
            <a:r>
              <a:rPr lang="en-GB" altLang="en-US" sz="1600" baseline="30000"/>
              <a:t>Vc)t</a:t>
            </a:r>
            <a:r>
              <a:rPr lang="en-GB" altLang="en-US" sz="1600"/>
              <a:t>.  Use the density, conductivity and specific heat capacity of titanium, 5,000 kg/m</a:t>
            </a:r>
            <a:r>
              <a:rPr lang="en-GB" altLang="en-US" sz="1600" baseline="30000"/>
              <a:t>3</a:t>
            </a:r>
            <a:r>
              <a:rPr lang="en-GB" altLang="en-US" sz="1600"/>
              <a:t>, 22 W/mK and 500 J/kgK.)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1BDF2-85DA-2AA3-58C4-50BF7317F301}"/>
              </a:ext>
            </a:extLst>
          </p:cNvPr>
          <p:cNvSpPr>
            <a:spLocks noGrp="1"/>
          </p:cNvSpPr>
          <p:nvPr>
            <p:ph type="title"/>
          </p:nvPr>
        </p:nvSpPr>
        <p:spPr/>
        <p:txBody>
          <a:bodyPr rtlCol="0">
            <a:normAutofit fontScale="90000"/>
          </a:bodyPr>
          <a:lstStyle/>
          <a:p>
            <a:pPr eaLnBrk="1" fontAlgn="auto" hangingPunct="1">
              <a:spcAft>
                <a:spcPts val="0"/>
              </a:spcAft>
              <a:defRPr/>
            </a:pPr>
            <a:r>
              <a:rPr lang="en-GB" dirty="0"/>
              <a:t>Solutions</a:t>
            </a:r>
            <a:br>
              <a:rPr lang="en-GB" dirty="0"/>
            </a:br>
            <a:endParaRPr lang="en-GB" dirty="0"/>
          </a:p>
        </p:txBody>
      </p:sp>
      <p:sp>
        <p:nvSpPr>
          <p:cNvPr id="3" name="Content Placeholder 2">
            <a:extLst>
              <a:ext uri="{FF2B5EF4-FFF2-40B4-BE49-F238E27FC236}">
                <a16:creationId xmlns:a16="http://schemas.microsoft.com/office/drawing/2014/main" id="{93D424FA-CC12-BFF9-33FD-EACEA27B4948}"/>
              </a:ext>
            </a:extLst>
          </p:cNvPr>
          <p:cNvSpPr>
            <a:spLocks noGrp="1"/>
          </p:cNvSpPr>
          <p:nvPr>
            <p:ph idx="1"/>
          </p:nvPr>
        </p:nvSpPr>
        <p:spPr/>
        <p:txBody>
          <a:bodyPr rtlCol="0">
            <a:normAutofit fontScale="55000" lnSpcReduction="20000"/>
          </a:bodyPr>
          <a:lstStyle/>
          <a:p>
            <a:pPr marL="514350" indent="-514350" eaLnBrk="1" fontAlgn="auto" hangingPunct="1">
              <a:spcAft>
                <a:spcPts val="0"/>
              </a:spcAft>
              <a:buFont typeface="Arial" panose="020B0604020202020204" pitchFamily="34" charset="0"/>
              <a:buNone/>
              <a:defRPr/>
            </a:pPr>
            <a:r>
              <a:rPr lang="en-GB" dirty="0" err="1"/>
              <a:t>i</a:t>
            </a:r>
            <a:r>
              <a:rPr lang="en-GB" dirty="0"/>
              <a:t>)  </a:t>
            </a:r>
            <a:r>
              <a:rPr lang="en-GB" sz="2900" dirty="0"/>
              <a:t>The Early Regime describes that part of transient heat transfer in which the material receiving the heat has not had time to respond to the heat wave impinging on it.  </a:t>
            </a:r>
          </a:p>
          <a:p>
            <a:pPr marL="514350" indent="-514350" eaLnBrk="1" fontAlgn="auto" hangingPunct="1">
              <a:spcAft>
                <a:spcPts val="0"/>
              </a:spcAft>
              <a:buFont typeface="Arial" panose="020B0604020202020204" pitchFamily="34" charset="0"/>
              <a:buNone/>
              <a:defRPr/>
            </a:pPr>
            <a:r>
              <a:rPr lang="en-GB" sz="2900" i="1" dirty="0">
                <a:solidFill>
                  <a:srgbClr val="FF0000"/>
                </a:solidFill>
              </a:rPr>
              <a:t>The Late Regime is that part during which the whole body of the material has made an initial reaction to the heat wave, and the whole body is in a process of heat transience.  </a:t>
            </a:r>
          </a:p>
          <a:p>
            <a:pPr marL="514350" indent="-514350" eaLnBrk="1" fontAlgn="auto" hangingPunct="1">
              <a:spcAft>
                <a:spcPts val="0"/>
              </a:spcAft>
              <a:buFont typeface="Arial" panose="020B0604020202020204" pitchFamily="34" charset="0"/>
              <a:buNone/>
              <a:defRPr/>
            </a:pPr>
            <a:r>
              <a:rPr lang="en-GB" sz="2900" dirty="0"/>
              <a:t>The former term refers to situations in which thermal resistance transferring heat to the body is low relative to that inside the body (i.e. the body is slow to respond to the heat front), and the second term refers to situations in which the thermal resistance of heat transfer to the body is greater than that inside the body (i.e. the body responds quickly to the heat front). </a:t>
            </a:r>
          </a:p>
          <a:p>
            <a:pPr marL="514350" indent="-514350" eaLnBrk="1" fontAlgn="auto" hangingPunct="1">
              <a:spcAft>
                <a:spcPts val="0"/>
              </a:spcAft>
              <a:buFont typeface="Arial" panose="020B0604020202020204" pitchFamily="34" charset="0"/>
              <a:buNone/>
              <a:defRPr/>
            </a:pPr>
            <a:r>
              <a:rPr lang="en-GB" sz="2900" i="1" dirty="0">
                <a:solidFill>
                  <a:srgbClr val="FF0000"/>
                </a:solidFill>
              </a:rPr>
              <a:t>The Fourier number compares the duration of transient heat transfer thus far (t) to the time for a heat front to diffuse into a length equivalent to the characteristic length of the body, L=V/A – volume/surface area.  It is a dimensionless time.  </a:t>
            </a:r>
            <a:r>
              <a:rPr lang="en-GB" sz="2900" i="1" dirty="0">
                <a:solidFill>
                  <a:srgbClr val="FF0000"/>
                </a:solidFill>
                <a:sym typeface="Symbol"/>
              </a:rPr>
              <a:t></a:t>
            </a:r>
            <a:r>
              <a:rPr lang="en-GB" sz="2900" i="1" dirty="0">
                <a:solidFill>
                  <a:srgbClr val="FF0000"/>
                </a:solidFill>
              </a:rPr>
              <a:t> is the thermal diffusivity, k/</a:t>
            </a:r>
            <a:r>
              <a:rPr lang="en-GB" sz="2900" i="1" dirty="0" err="1">
                <a:solidFill>
                  <a:srgbClr val="FF0000"/>
                </a:solidFill>
              </a:rPr>
              <a:t>ρc</a:t>
            </a:r>
            <a:r>
              <a:rPr lang="en-GB" sz="2900" dirty="0">
                <a:solidFill>
                  <a:srgbClr val="FF0000"/>
                </a:solidFill>
              </a:rPr>
              <a:t>.</a:t>
            </a:r>
          </a:p>
          <a:p>
            <a:pPr eaLnBrk="1" fontAlgn="auto" hangingPunct="1">
              <a:spcAft>
                <a:spcPts val="0"/>
              </a:spcAft>
              <a:buFont typeface="Arial" panose="020B0604020202020204" pitchFamily="34" charset="0"/>
              <a:buNone/>
              <a:defRPr/>
            </a:pPr>
            <a:r>
              <a:rPr lang="en-GB" sz="2900" dirty="0"/>
              <a:t> </a:t>
            </a:r>
          </a:p>
          <a:p>
            <a:pPr eaLnBrk="1" fontAlgn="auto" hangingPunct="1">
              <a:spcAft>
                <a:spcPts val="0"/>
              </a:spcAft>
              <a:buFont typeface="Arial" panose="020B0604020202020204" pitchFamily="34" charset="0"/>
              <a:buNone/>
              <a:defRPr/>
            </a:pPr>
            <a:r>
              <a:rPr lang="en-GB" sz="2900" dirty="0"/>
              <a:t>ii) Bi = </a:t>
            </a:r>
            <a:r>
              <a:rPr lang="en-GB" sz="2900" dirty="0" err="1"/>
              <a:t>hV</a:t>
            </a:r>
            <a:r>
              <a:rPr lang="en-GB" sz="2900" dirty="0"/>
              <a:t>/kA = 200</a:t>
            </a:r>
            <a:r>
              <a:rPr lang="en-GB" sz="2900" dirty="0">
                <a:sym typeface="Symbol"/>
              </a:rPr>
              <a:t></a:t>
            </a:r>
            <a:r>
              <a:rPr lang="en-GB" sz="2900" dirty="0"/>
              <a:t>0.012</a:t>
            </a:r>
            <a:r>
              <a:rPr lang="en-GB" sz="2900" baseline="30000" dirty="0"/>
              <a:t>2</a:t>
            </a:r>
            <a:r>
              <a:rPr lang="en-GB" sz="2900" dirty="0"/>
              <a:t>/22</a:t>
            </a:r>
            <a:r>
              <a:rPr lang="en-GB" sz="2900" dirty="0">
                <a:sym typeface="Symbol"/>
              </a:rPr>
              <a:t></a:t>
            </a:r>
            <a:r>
              <a:rPr lang="en-GB" sz="2900" dirty="0"/>
              <a:t>4</a:t>
            </a:r>
            <a:r>
              <a:rPr lang="en-GB" sz="2900" dirty="0">
                <a:sym typeface="Symbol"/>
              </a:rPr>
              <a:t></a:t>
            </a:r>
            <a:r>
              <a:rPr lang="en-GB" sz="2900" dirty="0"/>
              <a:t>0.012 = 0.027; since Bi&lt;&lt;1, the lumped capacity analysis is valid.</a:t>
            </a:r>
          </a:p>
          <a:p>
            <a:pPr eaLnBrk="1" fontAlgn="auto" hangingPunct="1">
              <a:spcAft>
                <a:spcPts val="0"/>
              </a:spcAft>
              <a:buFont typeface="Arial" panose="020B0604020202020204" pitchFamily="34" charset="0"/>
              <a:buNone/>
              <a:defRPr/>
            </a:pPr>
            <a:r>
              <a:rPr lang="en-GB" sz="2900" dirty="0"/>
              <a:t> </a:t>
            </a:r>
          </a:p>
          <a:p>
            <a:pPr eaLnBrk="1" fontAlgn="auto" hangingPunct="1">
              <a:spcAft>
                <a:spcPts val="0"/>
              </a:spcAft>
              <a:buFont typeface="Arial" panose="020B0604020202020204" pitchFamily="34" charset="0"/>
              <a:buNone/>
              <a:defRPr/>
            </a:pPr>
            <a:endParaRPr lang="en-GB" sz="2900" dirty="0"/>
          </a:p>
          <a:p>
            <a:pPr eaLnBrk="1" fontAlgn="auto" hangingPunct="1">
              <a:spcAft>
                <a:spcPts val="0"/>
              </a:spcAft>
              <a:buFont typeface="Arial" panose="020B0604020202020204" pitchFamily="34" charset="0"/>
              <a:buNone/>
              <a:defRPr/>
            </a:pPr>
            <a:r>
              <a:rPr lang="en-GB" sz="2900" dirty="0"/>
              <a:t>iii) t = </a:t>
            </a:r>
            <a:r>
              <a:rPr lang="en-GB" sz="2900" dirty="0" err="1"/>
              <a:t>ln</a:t>
            </a:r>
            <a:r>
              <a:rPr lang="en-GB" sz="2900" dirty="0"/>
              <a:t>(θ/θ</a:t>
            </a:r>
            <a:r>
              <a:rPr lang="en-GB" sz="2900" baseline="-25000" dirty="0"/>
              <a:t>0</a:t>
            </a:r>
            <a:r>
              <a:rPr lang="en-GB" sz="2900" dirty="0"/>
              <a:t>)</a:t>
            </a:r>
            <a:r>
              <a:rPr lang="en-GB" sz="2900" dirty="0">
                <a:sym typeface="Symbol"/>
              </a:rPr>
              <a:t></a:t>
            </a:r>
            <a:r>
              <a:rPr lang="en-GB" sz="2900" dirty="0"/>
              <a:t>(-</a:t>
            </a:r>
            <a:r>
              <a:rPr lang="fr-FR" sz="2900" dirty="0"/>
              <a:t>ρ</a:t>
            </a:r>
            <a:r>
              <a:rPr lang="en-GB" sz="2900" dirty="0" err="1"/>
              <a:t>Vc</a:t>
            </a:r>
            <a:r>
              <a:rPr lang="en-GB" sz="2900" dirty="0"/>
              <a:t>/</a:t>
            </a:r>
            <a:r>
              <a:rPr lang="en-GB" sz="2900" dirty="0" err="1"/>
              <a:t>hA</a:t>
            </a:r>
            <a:r>
              <a:rPr lang="en-GB" sz="2900" dirty="0"/>
              <a:t>) = </a:t>
            </a:r>
            <a:r>
              <a:rPr lang="en-GB" sz="2900" dirty="0" err="1"/>
              <a:t>ln</a:t>
            </a:r>
            <a:r>
              <a:rPr lang="en-GB" sz="2900" dirty="0"/>
              <a:t> (48/480)</a:t>
            </a:r>
            <a:r>
              <a:rPr lang="en-GB" sz="2900" dirty="0">
                <a:sym typeface="Symbol"/>
              </a:rPr>
              <a:t></a:t>
            </a:r>
            <a:r>
              <a:rPr lang="en-GB" sz="2900" dirty="0"/>
              <a:t>(-5,000</a:t>
            </a:r>
            <a:r>
              <a:rPr lang="en-GB" sz="2900" dirty="0">
                <a:sym typeface="Symbol"/>
              </a:rPr>
              <a:t></a:t>
            </a:r>
            <a:r>
              <a:rPr lang="en-GB" sz="2900" dirty="0"/>
              <a:t> </a:t>
            </a:r>
            <a:r>
              <a:rPr lang="en-GB" sz="2900" dirty="0">
                <a:sym typeface="Symbol"/>
              </a:rPr>
              <a:t></a:t>
            </a:r>
            <a:r>
              <a:rPr lang="en-GB" sz="2900" dirty="0"/>
              <a:t>0.012</a:t>
            </a:r>
            <a:r>
              <a:rPr lang="en-GB" sz="2900" baseline="30000" dirty="0"/>
              <a:t>2</a:t>
            </a:r>
            <a:r>
              <a:rPr lang="en-GB" sz="2900" dirty="0">
                <a:sym typeface="Symbol"/>
              </a:rPr>
              <a:t></a:t>
            </a:r>
            <a:r>
              <a:rPr lang="en-GB" sz="2900" dirty="0"/>
              <a:t>500/4</a:t>
            </a:r>
            <a:r>
              <a:rPr lang="en-GB" sz="2900" dirty="0">
                <a:sym typeface="Symbol"/>
              </a:rPr>
              <a:t></a:t>
            </a:r>
            <a:r>
              <a:rPr lang="en-GB" sz="2900" dirty="0"/>
              <a:t>200</a:t>
            </a:r>
            <a:r>
              <a:rPr lang="en-GB" sz="2900" dirty="0">
                <a:sym typeface="Symbol"/>
              </a:rPr>
              <a:t></a:t>
            </a:r>
            <a:r>
              <a:rPr lang="en-GB" sz="2900" dirty="0"/>
              <a:t>0.012) = 86.3 s.</a:t>
            </a:r>
          </a:p>
          <a:p>
            <a:pPr eaLnBrk="1" fontAlgn="auto" hangingPunct="1">
              <a:spcAft>
                <a:spcPts val="0"/>
              </a:spcAft>
              <a:buFont typeface="Arial" panose="020B0604020202020204" pitchFamily="34" charset="0"/>
              <a:buNone/>
              <a:defRPr/>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endCondLst>
                                    <p:cond evt="onNext" delay="0">
                                      <p:tgtEl>
                                        <p:sldTgt/>
                                      </p:tgtEl>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6CD679-D1AF-95FB-FD83-0C88ACC93610}"/>
              </a:ext>
            </a:extLst>
          </p:cNvPr>
          <p:cNvSpPr>
            <a:spLocks noGrp="1"/>
          </p:cNvSpPr>
          <p:nvPr>
            <p:ph type="title"/>
          </p:nvPr>
        </p:nvSpPr>
        <p:spPr/>
        <p:txBody>
          <a:bodyPr/>
          <a:lstStyle/>
          <a:p>
            <a:pPr eaLnBrk="1" hangingPunct="1"/>
            <a:r>
              <a:rPr lang="en-GB" altLang="en-US"/>
              <a:t>Nodal analysis</a:t>
            </a:r>
          </a:p>
        </p:txBody>
      </p:sp>
      <p:sp>
        <p:nvSpPr>
          <p:cNvPr id="3" name="Content Placeholder 2">
            <a:extLst>
              <a:ext uri="{FF2B5EF4-FFF2-40B4-BE49-F238E27FC236}">
                <a16:creationId xmlns:a16="http://schemas.microsoft.com/office/drawing/2014/main" id="{DC41F043-F4AB-488B-27B6-4F9F60D4CF46}"/>
              </a:ext>
            </a:extLst>
          </p:cNvPr>
          <p:cNvSpPr>
            <a:spLocks noGrp="1"/>
          </p:cNvSpPr>
          <p:nvPr>
            <p:ph idx="1"/>
          </p:nvPr>
        </p:nvSpPr>
        <p:spPr/>
        <p:txBody>
          <a:bodyPr rtlCol="0">
            <a:normAutofit fontScale="55000" lnSpcReduction="20000"/>
          </a:bodyPr>
          <a:lstStyle/>
          <a:p>
            <a:pPr eaLnBrk="1" fontAlgn="auto" hangingPunct="1">
              <a:spcAft>
                <a:spcPts val="0"/>
              </a:spcAft>
              <a:buFont typeface="Arial" panose="020B0604020202020204" pitchFamily="34" charset="0"/>
              <a:buNone/>
              <a:defRPr/>
            </a:pPr>
            <a:r>
              <a:rPr lang="en-GB" dirty="0"/>
              <a:t>A 1-D numerical solution is to be used to calculate how long it takes for the ground to heat up in the summer, assuming that it reaches a uniform temperature throughout to a depth of 5m during the winter and that the ambient conditions change suddenly from isothermal to a heat transfer coefficient of h W/m</a:t>
            </a:r>
            <a:r>
              <a:rPr lang="en-GB" baseline="30000" dirty="0"/>
              <a:t>2</a:t>
            </a:r>
            <a:r>
              <a:rPr lang="en-GB" dirty="0"/>
              <a:t>K to the air at 20</a:t>
            </a:r>
            <a:r>
              <a:rPr lang="en-GB" dirty="0">
                <a:sym typeface="Symbol"/>
              </a:rPr>
              <a:t></a:t>
            </a:r>
            <a:r>
              <a:rPr lang="en-GB" dirty="0"/>
              <a:t>C.</a:t>
            </a:r>
          </a:p>
          <a:p>
            <a:pPr eaLnBrk="1" fontAlgn="auto" hangingPunct="1">
              <a:spcAft>
                <a:spcPts val="0"/>
              </a:spcAft>
              <a:buFont typeface="Arial" panose="020B0604020202020204" pitchFamily="34" charset="0"/>
              <a:buNone/>
              <a:defRPr/>
            </a:pPr>
            <a:r>
              <a:rPr lang="en-GB" dirty="0"/>
              <a:t> </a:t>
            </a:r>
          </a:p>
          <a:p>
            <a:pPr eaLnBrk="1" fontAlgn="auto" hangingPunct="1">
              <a:spcAft>
                <a:spcPts val="0"/>
              </a:spcAft>
              <a:buFont typeface="Arial" panose="020B0604020202020204" pitchFamily="34" charset="0"/>
              <a:buNone/>
              <a:defRPr/>
            </a:pPr>
            <a:r>
              <a:rPr lang="en-GB" dirty="0" err="1"/>
              <a:t>i</a:t>
            </a:r>
            <a:r>
              <a:rPr lang="en-GB" dirty="0"/>
              <a:t>)	Draw a schematic diagram, showing 5 nodes distributed in the depth of the ground, and determine the nodal equation for the surface node and a typical interior node.  Collect terms to express your formulae in terms of the Fourier and Biot number.  						[5 marks]</a:t>
            </a:r>
          </a:p>
          <a:p>
            <a:pPr eaLnBrk="1" fontAlgn="auto" hangingPunct="1">
              <a:spcAft>
                <a:spcPts val="0"/>
              </a:spcAft>
              <a:buFont typeface="Arial" panose="020B0604020202020204" pitchFamily="34" charset="0"/>
              <a:buNone/>
              <a:defRPr/>
            </a:pPr>
            <a:r>
              <a:rPr lang="en-GB" dirty="0"/>
              <a:t> </a:t>
            </a:r>
          </a:p>
          <a:p>
            <a:pPr eaLnBrk="1" fontAlgn="auto" hangingPunct="1">
              <a:spcAft>
                <a:spcPts val="0"/>
              </a:spcAft>
              <a:buFont typeface="Arial" panose="020B0604020202020204" pitchFamily="34" charset="0"/>
              <a:buNone/>
              <a:defRPr/>
            </a:pPr>
            <a:r>
              <a:rPr lang="en-GB" dirty="0"/>
              <a:t>ii)	State what the condition for numerical stability is from these two node formulae, and find the time step for stability.  			[5 marks]</a:t>
            </a:r>
          </a:p>
          <a:p>
            <a:pPr eaLnBrk="1" fontAlgn="auto" hangingPunct="1">
              <a:spcAft>
                <a:spcPts val="0"/>
              </a:spcAft>
              <a:buFont typeface="Arial" panose="020B0604020202020204" pitchFamily="34" charset="0"/>
              <a:buNone/>
              <a:defRPr/>
            </a:pPr>
            <a:r>
              <a:rPr lang="en-GB" dirty="0"/>
              <a:t> </a:t>
            </a:r>
          </a:p>
          <a:p>
            <a:pPr eaLnBrk="1" fontAlgn="auto" hangingPunct="1">
              <a:spcAft>
                <a:spcPts val="0"/>
              </a:spcAft>
              <a:buFont typeface="Arial" panose="020B0604020202020204" pitchFamily="34" charset="0"/>
              <a:buNone/>
              <a:defRPr/>
            </a:pPr>
            <a:r>
              <a:rPr lang="en-GB" dirty="0"/>
              <a:t>(Data:  Assume for the ground that k = 1.5 W/</a:t>
            </a:r>
            <a:r>
              <a:rPr lang="en-GB" dirty="0" err="1"/>
              <a:t>mK</a:t>
            </a:r>
            <a:r>
              <a:rPr lang="en-GB" dirty="0"/>
              <a:t>, the heat transfer coefficient at the surface is 15 W/m</a:t>
            </a:r>
            <a:r>
              <a:rPr lang="en-GB" baseline="30000" dirty="0"/>
              <a:t>2</a:t>
            </a:r>
            <a:r>
              <a:rPr lang="en-GB" dirty="0"/>
              <a:t>K, soil density is 1,500 kg/m</a:t>
            </a:r>
            <a:r>
              <a:rPr lang="en-GB" baseline="30000" dirty="0"/>
              <a:t>3</a:t>
            </a:r>
            <a:r>
              <a:rPr lang="en-GB" dirty="0"/>
              <a:t>, soil specific heat capacity is 1.84 kJ/</a:t>
            </a:r>
            <a:r>
              <a:rPr lang="en-GB" dirty="0" err="1"/>
              <a:t>kgK</a:t>
            </a:r>
            <a:r>
              <a:rPr lang="en-GB" dirty="0"/>
              <a:t>, and the nodal distance is 1m.  State your answer to the nearest whole hour.)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277303BC-5991-B2DD-A50B-B6CC41D0B139}"/>
              </a:ext>
            </a:extLst>
          </p:cNvPr>
          <p:cNvSpPr>
            <a:spLocks noGrp="1"/>
          </p:cNvSpPr>
          <p:nvPr>
            <p:ph type="title"/>
          </p:nvPr>
        </p:nvSpPr>
        <p:spPr>
          <a:xfrm>
            <a:off x="2771775" y="274638"/>
            <a:ext cx="5915025" cy="1143000"/>
          </a:xfrm>
        </p:spPr>
        <p:txBody>
          <a:bodyPr/>
          <a:lstStyle/>
          <a:p>
            <a:pPr eaLnBrk="1" hangingPunct="1"/>
            <a:r>
              <a:rPr lang="en-GB" altLang="en-US" sz="1400" b="1"/>
              <a:t>Draw a schematic diagram, showing 5 nodes distributed in the depth of the ground, and determine the nodal equation for the surface node and a typical interior node.  Collect terms to express your formulae in terms of the Fourier and Biot number.  						[5 marks</a:t>
            </a:r>
            <a:r>
              <a:rPr lang="en-GB" altLang="en-US" sz="1400"/>
              <a:t>]</a:t>
            </a:r>
          </a:p>
        </p:txBody>
      </p:sp>
      <p:sp>
        <p:nvSpPr>
          <p:cNvPr id="3" name="Content Placeholder 2">
            <a:extLst>
              <a:ext uri="{FF2B5EF4-FFF2-40B4-BE49-F238E27FC236}">
                <a16:creationId xmlns:a16="http://schemas.microsoft.com/office/drawing/2014/main" id="{F65B8F4D-CBC0-4E32-BABD-004298FE8276}"/>
              </a:ext>
            </a:extLst>
          </p:cNvPr>
          <p:cNvSpPr>
            <a:spLocks noGrp="1"/>
          </p:cNvSpPr>
          <p:nvPr>
            <p:ph idx="1"/>
          </p:nvPr>
        </p:nvSpPr>
        <p:spPr>
          <a:xfrm>
            <a:off x="285750" y="1689100"/>
            <a:ext cx="8229600" cy="4525963"/>
          </a:xfrm>
        </p:spPr>
        <p:txBody>
          <a:bodyPr/>
          <a:lstStyle/>
          <a:p>
            <a:pPr eaLnBrk="1" hangingPunct="1">
              <a:buFont typeface="Arial" panose="020B0604020202020204" pitchFamily="34" charset="0"/>
              <a:buNone/>
            </a:pPr>
            <a:r>
              <a:rPr lang="en-GB" altLang="en-US"/>
              <a:t> </a:t>
            </a:r>
          </a:p>
          <a:p>
            <a:pPr eaLnBrk="1" hangingPunct="1"/>
            <a:endParaRPr lang="en-GB" altLang="en-US"/>
          </a:p>
        </p:txBody>
      </p:sp>
      <p:graphicFrame>
        <p:nvGraphicFramePr>
          <p:cNvPr id="6148" name="Object 3">
            <a:extLst>
              <a:ext uri="{FF2B5EF4-FFF2-40B4-BE49-F238E27FC236}">
                <a16:creationId xmlns:a16="http://schemas.microsoft.com/office/drawing/2014/main" id="{0816D706-A3FD-B05D-E8FC-59BE297BADA4}"/>
              </a:ext>
            </a:extLst>
          </p:cNvPr>
          <p:cNvGraphicFramePr>
            <a:graphicFrameLocks noChangeAspect="1"/>
          </p:cNvGraphicFramePr>
          <p:nvPr/>
        </p:nvGraphicFramePr>
        <p:xfrm>
          <a:off x="2051050" y="1779588"/>
          <a:ext cx="4186238" cy="555625"/>
        </p:xfrm>
        <a:graphic>
          <a:graphicData uri="http://schemas.openxmlformats.org/presentationml/2006/ole">
            <mc:AlternateContent xmlns:mc="http://schemas.openxmlformats.org/markup-compatibility/2006">
              <mc:Choice xmlns:v="urn:schemas-microsoft-com:vml" Requires="v">
                <p:oleObj name="Equation" r:id="rId2" imgW="3111500" imgH="419100" progId="Equation.3">
                  <p:embed/>
                </p:oleObj>
              </mc:Choice>
              <mc:Fallback>
                <p:oleObj name="Equation" r:id="rId2" imgW="3111500" imgH="419100" progId="Equation.3">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1050" y="1779588"/>
                        <a:ext cx="4186238" cy="55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 name="Object 2">
            <a:extLst>
              <a:ext uri="{FF2B5EF4-FFF2-40B4-BE49-F238E27FC236}">
                <a16:creationId xmlns:a16="http://schemas.microsoft.com/office/drawing/2014/main" id="{6A46E209-9268-2396-6017-E7E1E096BE67}"/>
              </a:ext>
            </a:extLst>
          </p:cNvPr>
          <p:cNvGraphicFramePr>
            <a:graphicFrameLocks noChangeAspect="1"/>
          </p:cNvGraphicFramePr>
          <p:nvPr/>
        </p:nvGraphicFramePr>
        <p:xfrm>
          <a:off x="2193925" y="2590800"/>
          <a:ext cx="5172075" cy="1001713"/>
        </p:xfrm>
        <a:graphic>
          <a:graphicData uri="http://schemas.openxmlformats.org/presentationml/2006/ole">
            <mc:AlternateContent xmlns:mc="http://schemas.openxmlformats.org/markup-compatibility/2006">
              <mc:Choice xmlns:v="urn:schemas-microsoft-com:vml" Requires="v">
                <p:oleObj name="Equation" r:id="rId4" imgW="3683000" imgH="711200" progId="Equation.3">
                  <p:embed/>
                </p:oleObj>
              </mc:Choice>
              <mc:Fallback>
                <p:oleObj name="Equation" r:id="rId4" imgW="3683000" imgH="7112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93925" y="2590800"/>
                        <a:ext cx="5172075"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5" name="Object 1">
            <a:extLst>
              <a:ext uri="{FF2B5EF4-FFF2-40B4-BE49-F238E27FC236}">
                <a16:creationId xmlns:a16="http://schemas.microsoft.com/office/drawing/2014/main" id="{9949035C-A632-8172-3331-B77904DD3E20}"/>
              </a:ext>
            </a:extLst>
          </p:cNvPr>
          <p:cNvGraphicFramePr>
            <a:graphicFrameLocks noChangeAspect="1"/>
          </p:cNvGraphicFramePr>
          <p:nvPr/>
        </p:nvGraphicFramePr>
        <p:xfrm>
          <a:off x="2327275" y="4168775"/>
          <a:ext cx="4146550" cy="2344738"/>
        </p:xfrm>
        <a:graphic>
          <a:graphicData uri="http://schemas.openxmlformats.org/presentationml/2006/ole">
            <mc:AlternateContent xmlns:mc="http://schemas.openxmlformats.org/markup-compatibility/2006">
              <mc:Choice xmlns:v="urn:schemas-microsoft-com:vml" Requires="v">
                <p:oleObj name="Equation" r:id="rId6" imgW="2781300" imgH="1574800" progId="Equation.3">
                  <p:embed/>
                </p:oleObj>
              </mc:Choice>
              <mc:Fallback>
                <p:oleObj name="Equation" r:id="rId6" imgW="2781300" imgH="1574800" progId="Equation.3">
                  <p:embed/>
                  <p:pic>
                    <p:nvPicPr>
                      <p:cNvPr id="0" name="Object 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27275" y="4168775"/>
                        <a:ext cx="4146550" cy="234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151" name="Rectangle 4">
            <a:extLst>
              <a:ext uri="{FF2B5EF4-FFF2-40B4-BE49-F238E27FC236}">
                <a16:creationId xmlns:a16="http://schemas.microsoft.com/office/drawing/2014/main" id="{DDAA3093-CDF4-86E6-B3C2-866A3D1E64EB}"/>
              </a:ext>
            </a:extLst>
          </p:cNvPr>
          <p:cNvSpPr>
            <a:spLocks noChangeArrowheads="1"/>
          </p:cNvSpPr>
          <p:nvPr/>
        </p:nvSpPr>
        <p:spPr bwMode="auto">
          <a:xfrm>
            <a:off x="0" y="1346200"/>
            <a:ext cx="374491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solidFill>
                  <a:srgbClr val="000000"/>
                </a:solidFill>
                <a:latin typeface="Comic Sans MS" panose="030F0702030302020204" pitchFamily="66" charset="0"/>
                <a:cs typeface="Times New Roman" panose="02020603050405020304" pitchFamily="18" charset="0"/>
              </a:rPr>
              <a:t>For node 1, the energy equation:</a:t>
            </a:r>
            <a:endParaRPr lang="en-GB" altLang="en-US" sz="1200">
              <a:latin typeface="Arial" panose="020B0604020202020204" pitchFamily="34" charset="0"/>
            </a:endParaRPr>
          </a:p>
          <a:p>
            <a:pPr>
              <a:spcBef>
                <a:spcPct val="0"/>
              </a:spcBef>
              <a:buFontTx/>
              <a:buNone/>
            </a:pPr>
            <a:endParaRPr lang="en-GB" altLang="en-US" sz="1200">
              <a:latin typeface="Arial" panose="020B0604020202020204" pitchFamily="34" charset="0"/>
            </a:endParaRPr>
          </a:p>
        </p:txBody>
      </p:sp>
      <p:sp>
        <p:nvSpPr>
          <p:cNvPr id="4" name="Rectangle 5">
            <a:extLst>
              <a:ext uri="{FF2B5EF4-FFF2-40B4-BE49-F238E27FC236}">
                <a16:creationId xmlns:a16="http://schemas.microsoft.com/office/drawing/2014/main" id="{A97C20F5-1821-7FC1-E9BB-2663B277F56E}"/>
              </a:ext>
            </a:extLst>
          </p:cNvPr>
          <p:cNvSpPr>
            <a:spLocks noChangeArrowheads="1"/>
          </p:cNvSpPr>
          <p:nvPr/>
        </p:nvSpPr>
        <p:spPr bwMode="auto">
          <a:xfrm>
            <a:off x="179388" y="2667000"/>
            <a:ext cx="1728787"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solidFill>
                  <a:srgbClr val="000000"/>
                </a:solidFill>
                <a:latin typeface="Comic Sans MS" panose="030F0702030302020204" pitchFamily="66" charset="0"/>
                <a:cs typeface="Times New Roman" panose="02020603050405020304" pitchFamily="18" charset="0"/>
              </a:rPr>
              <a:t>And thus, </a:t>
            </a:r>
            <a:endParaRPr lang="en-GB" altLang="en-US" sz="1200">
              <a:latin typeface="Arial" panose="020B0604020202020204" pitchFamily="34" charset="0"/>
            </a:endParaRPr>
          </a:p>
        </p:txBody>
      </p:sp>
      <p:sp>
        <p:nvSpPr>
          <p:cNvPr id="1030" name="Rectangle 6">
            <a:extLst>
              <a:ext uri="{FF2B5EF4-FFF2-40B4-BE49-F238E27FC236}">
                <a16:creationId xmlns:a16="http://schemas.microsoft.com/office/drawing/2014/main" id="{A7485055-35B7-2484-7558-16C304076DCF}"/>
              </a:ext>
            </a:extLst>
          </p:cNvPr>
          <p:cNvSpPr>
            <a:spLocks noChangeArrowheads="1"/>
          </p:cNvSpPr>
          <p:nvPr/>
        </p:nvSpPr>
        <p:spPr bwMode="auto">
          <a:xfrm>
            <a:off x="0" y="3722688"/>
            <a:ext cx="485933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200">
                <a:solidFill>
                  <a:srgbClr val="000000"/>
                </a:solidFill>
                <a:latin typeface="Comic Sans MS" panose="030F0702030302020204" pitchFamily="66" charset="0"/>
                <a:cs typeface="Times New Roman" panose="02020603050405020304" pitchFamily="18" charset="0"/>
              </a:rPr>
              <a:t>And similarly, for the typical body node (2-5)</a:t>
            </a:r>
            <a:endParaRPr lang="en-GB" altLang="en-US" sz="1200">
              <a:latin typeface="Arial" panose="020B0604020202020204" pitchFamily="34" charset="0"/>
            </a:endParaRPr>
          </a:p>
          <a:p>
            <a:pPr>
              <a:spcBef>
                <a:spcPct val="0"/>
              </a:spcBef>
              <a:buFontTx/>
              <a:buNone/>
            </a:pPr>
            <a:endParaRPr lang="en-GB" altLang="en-US" sz="1200">
              <a:latin typeface="Arial" panose="020B0604020202020204" pitchFamily="34" charset="0"/>
            </a:endParaRPr>
          </a:p>
        </p:txBody>
      </p:sp>
      <p:grpSp>
        <p:nvGrpSpPr>
          <p:cNvPr id="6154" name="Group 16">
            <a:extLst>
              <a:ext uri="{FF2B5EF4-FFF2-40B4-BE49-F238E27FC236}">
                <a16:creationId xmlns:a16="http://schemas.microsoft.com/office/drawing/2014/main" id="{7F7F8451-C2C7-DF97-5D2A-424FC0453E30}"/>
              </a:ext>
            </a:extLst>
          </p:cNvPr>
          <p:cNvGrpSpPr>
            <a:grpSpLocks/>
          </p:cNvGrpSpPr>
          <p:nvPr/>
        </p:nvGrpSpPr>
        <p:grpSpPr bwMode="auto">
          <a:xfrm>
            <a:off x="414338" y="309563"/>
            <a:ext cx="1981200" cy="923925"/>
            <a:chOff x="415131" y="309295"/>
            <a:chExt cx="1981200" cy="924798"/>
          </a:xfrm>
        </p:grpSpPr>
        <p:sp>
          <p:nvSpPr>
            <p:cNvPr id="6161" name="Line 11">
              <a:extLst>
                <a:ext uri="{FF2B5EF4-FFF2-40B4-BE49-F238E27FC236}">
                  <a16:creationId xmlns:a16="http://schemas.microsoft.com/office/drawing/2014/main" id="{C1145E28-464A-A2A9-8FDD-C23DD25E2A96}"/>
                </a:ext>
              </a:extLst>
            </p:cNvPr>
            <p:cNvSpPr>
              <a:spLocks noChangeShapeType="1"/>
            </p:cNvSpPr>
            <p:nvPr/>
          </p:nvSpPr>
          <p:spPr bwMode="auto">
            <a:xfrm>
              <a:off x="415131" y="356986"/>
              <a:ext cx="19812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162" name="Line 12">
              <a:extLst>
                <a:ext uri="{FF2B5EF4-FFF2-40B4-BE49-F238E27FC236}">
                  <a16:creationId xmlns:a16="http://schemas.microsoft.com/office/drawing/2014/main" id="{5811F23E-2981-832D-497C-8D726F7D84AE}"/>
                </a:ext>
              </a:extLst>
            </p:cNvPr>
            <p:cNvSpPr>
              <a:spLocks noChangeShapeType="1"/>
            </p:cNvSpPr>
            <p:nvPr/>
          </p:nvSpPr>
          <p:spPr bwMode="auto">
            <a:xfrm>
              <a:off x="415131" y="461905"/>
              <a:ext cx="1981200" cy="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6163" name="Line 13">
              <a:extLst>
                <a:ext uri="{FF2B5EF4-FFF2-40B4-BE49-F238E27FC236}">
                  <a16:creationId xmlns:a16="http://schemas.microsoft.com/office/drawing/2014/main" id="{2B3D0F28-A4B7-A688-6D8C-116B7A9ACE1B}"/>
                </a:ext>
              </a:extLst>
            </p:cNvPr>
            <p:cNvSpPr>
              <a:spLocks noChangeShapeType="1"/>
            </p:cNvSpPr>
            <p:nvPr/>
          </p:nvSpPr>
          <p:spPr bwMode="auto">
            <a:xfrm>
              <a:off x="415131" y="654952"/>
              <a:ext cx="1981200" cy="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6164" name="Line 14">
              <a:extLst>
                <a:ext uri="{FF2B5EF4-FFF2-40B4-BE49-F238E27FC236}">
                  <a16:creationId xmlns:a16="http://schemas.microsoft.com/office/drawing/2014/main" id="{B7C1A8F8-8E82-3D23-CAC6-DC7F77C42AB3}"/>
                </a:ext>
              </a:extLst>
            </p:cNvPr>
            <p:cNvSpPr>
              <a:spLocks noChangeShapeType="1"/>
            </p:cNvSpPr>
            <p:nvPr/>
          </p:nvSpPr>
          <p:spPr bwMode="auto">
            <a:xfrm>
              <a:off x="415131" y="847999"/>
              <a:ext cx="1981200" cy="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6165" name="Line 15">
              <a:extLst>
                <a:ext uri="{FF2B5EF4-FFF2-40B4-BE49-F238E27FC236}">
                  <a16:creationId xmlns:a16="http://schemas.microsoft.com/office/drawing/2014/main" id="{538FA030-6B81-16C4-63A9-C3D8A50BC705}"/>
                </a:ext>
              </a:extLst>
            </p:cNvPr>
            <p:cNvSpPr>
              <a:spLocks noChangeShapeType="1"/>
            </p:cNvSpPr>
            <p:nvPr/>
          </p:nvSpPr>
          <p:spPr bwMode="auto">
            <a:xfrm>
              <a:off x="415131" y="1041046"/>
              <a:ext cx="1981200" cy="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6166" name="Line 16">
              <a:extLst>
                <a:ext uri="{FF2B5EF4-FFF2-40B4-BE49-F238E27FC236}">
                  <a16:creationId xmlns:a16="http://schemas.microsoft.com/office/drawing/2014/main" id="{0C3DF497-5508-FC68-B7F0-2B0DBC257DE1}"/>
                </a:ext>
              </a:extLst>
            </p:cNvPr>
            <p:cNvSpPr>
              <a:spLocks noChangeShapeType="1"/>
            </p:cNvSpPr>
            <p:nvPr/>
          </p:nvSpPr>
          <p:spPr bwMode="auto">
            <a:xfrm>
              <a:off x="415131" y="1234093"/>
              <a:ext cx="19812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167" name="AutoShape 17">
              <a:extLst>
                <a:ext uri="{FF2B5EF4-FFF2-40B4-BE49-F238E27FC236}">
                  <a16:creationId xmlns:a16="http://schemas.microsoft.com/office/drawing/2014/main" id="{9A114120-5388-7FF3-0AC7-FD406B65607A}"/>
                </a:ext>
              </a:extLst>
            </p:cNvPr>
            <p:cNvSpPr>
              <a:spLocks noChangeArrowheads="1"/>
            </p:cNvSpPr>
            <p:nvPr/>
          </p:nvSpPr>
          <p:spPr bwMode="auto">
            <a:xfrm>
              <a:off x="1296194" y="309295"/>
              <a:ext cx="90805" cy="90930"/>
            </a:xfrm>
            <a:prstGeom prst="flowChartDecision">
              <a:avLst/>
            </a:prstGeom>
            <a:solidFill>
              <a:srgbClr val="FFFFFF"/>
            </a:solidFill>
            <a:ln w="9525">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en-US"/>
            </a:p>
          </p:txBody>
        </p:sp>
        <p:sp>
          <p:nvSpPr>
            <p:cNvPr id="6168" name="AutoShape 18">
              <a:extLst>
                <a:ext uri="{FF2B5EF4-FFF2-40B4-BE49-F238E27FC236}">
                  <a16:creationId xmlns:a16="http://schemas.microsoft.com/office/drawing/2014/main" id="{338E8C9F-BC2F-3B09-5B45-7ABF0545C61A}"/>
                </a:ext>
              </a:extLst>
            </p:cNvPr>
            <p:cNvSpPr>
              <a:spLocks noChangeArrowheads="1"/>
            </p:cNvSpPr>
            <p:nvPr/>
          </p:nvSpPr>
          <p:spPr bwMode="auto">
            <a:xfrm>
              <a:off x="1296194" y="509596"/>
              <a:ext cx="90805" cy="90930"/>
            </a:xfrm>
            <a:prstGeom prst="flowChartDecision">
              <a:avLst/>
            </a:prstGeom>
            <a:solidFill>
              <a:srgbClr val="FFFFFF"/>
            </a:solidFill>
            <a:ln w="9525">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en-US"/>
            </a:p>
          </p:txBody>
        </p:sp>
        <p:sp>
          <p:nvSpPr>
            <p:cNvPr id="6169" name="AutoShape 19">
              <a:extLst>
                <a:ext uri="{FF2B5EF4-FFF2-40B4-BE49-F238E27FC236}">
                  <a16:creationId xmlns:a16="http://schemas.microsoft.com/office/drawing/2014/main" id="{8C5ECD14-354C-7F82-8587-6A4A973928F7}"/>
                </a:ext>
              </a:extLst>
            </p:cNvPr>
            <p:cNvSpPr>
              <a:spLocks noChangeArrowheads="1"/>
            </p:cNvSpPr>
            <p:nvPr/>
          </p:nvSpPr>
          <p:spPr bwMode="auto">
            <a:xfrm>
              <a:off x="1296194" y="725794"/>
              <a:ext cx="90805" cy="90930"/>
            </a:xfrm>
            <a:prstGeom prst="flowChartDecision">
              <a:avLst/>
            </a:prstGeom>
            <a:solidFill>
              <a:srgbClr val="FFFFFF"/>
            </a:solidFill>
            <a:ln w="9525">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en-US"/>
            </a:p>
          </p:txBody>
        </p:sp>
        <p:sp>
          <p:nvSpPr>
            <p:cNvPr id="6170" name="AutoShape 20">
              <a:extLst>
                <a:ext uri="{FF2B5EF4-FFF2-40B4-BE49-F238E27FC236}">
                  <a16:creationId xmlns:a16="http://schemas.microsoft.com/office/drawing/2014/main" id="{E0EC336D-5FD1-9952-635A-3FF76234ADB1}"/>
                </a:ext>
              </a:extLst>
            </p:cNvPr>
            <p:cNvSpPr>
              <a:spLocks noChangeArrowheads="1"/>
            </p:cNvSpPr>
            <p:nvPr/>
          </p:nvSpPr>
          <p:spPr bwMode="auto">
            <a:xfrm>
              <a:off x="1314926" y="907309"/>
              <a:ext cx="90805" cy="90930"/>
            </a:xfrm>
            <a:prstGeom prst="flowChartDecision">
              <a:avLst/>
            </a:prstGeom>
            <a:solidFill>
              <a:srgbClr val="FFFFFF"/>
            </a:solidFill>
            <a:ln w="9525">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en-US"/>
            </a:p>
          </p:txBody>
        </p:sp>
        <p:sp>
          <p:nvSpPr>
            <p:cNvPr id="6171" name="AutoShape 21">
              <a:extLst>
                <a:ext uri="{FF2B5EF4-FFF2-40B4-BE49-F238E27FC236}">
                  <a16:creationId xmlns:a16="http://schemas.microsoft.com/office/drawing/2014/main" id="{64E03B89-BFAF-7D00-2712-2454506D8813}"/>
                </a:ext>
              </a:extLst>
            </p:cNvPr>
            <p:cNvSpPr>
              <a:spLocks noChangeArrowheads="1"/>
            </p:cNvSpPr>
            <p:nvPr/>
          </p:nvSpPr>
          <p:spPr bwMode="auto">
            <a:xfrm>
              <a:off x="1296194" y="1089158"/>
              <a:ext cx="90805" cy="90930"/>
            </a:xfrm>
            <a:prstGeom prst="flowChartDecision">
              <a:avLst/>
            </a:prstGeom>
            <a:solidFill>
              <a:srgbClr val="FFFFFF"/>
            </a:solidFill>
            <a:ln w="9525">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en-US"/>
            </a:p>
          </p:txBody>
        </p:sp>
      </p:grpSp>
      <p:sp>
        <p:nvSpPr>
          <p:cNvPr id="6155" name="TextBox 17">
            <a:extLst>
              <a:ext uri="{FF2B5EF4-FFF2-40B4-BE49-F238E27FC236}">
                <a16:creationId xmlns:a16="http://schemas.microsoft.com/office/drawing/2014/main" id="{2BE9E97E-3390-4522-8D06-FB47BBBCF537}"/>
              </a:ext>
            </a:extLst>
          </p:cNvPr>
          <p:cNvSpPr txBox="1">
            <a:spLocks noChangeArrowheads="1"/>
          </p:cNvSpPr>
          <p:nvPr/>
        </p:nvSpPr>
        <p:spPr bwMode="auto">
          <a:xfrm>
            <a:off x="1387475" y="80963"/>
            <a:ext cx="376238"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200"/>
              <a:t>1</a:t>
            </a:r>
          </a:p>
        </p:txBody>
      </p:sp>
      <p:sp>
        <p:nvSpPr>
          <p:cNvPr id="6156" name="TextBox 23">
            <a:extLst>
              <a:ext uri="{FF2B5EF4-FFF2-40B4-BE49-F238E27FC236}">
                <a16:creationId xmlns:a16="http://schemas.microsoft.com/office/drawing/2014/main" id="{A88169C7-B512-82D2-45F8-76645E538063}"/>
              </a:ext>
            </a:extLst>
          </p:cNvPr>
          <p:cNvSpPr txBox="1">
            <a:spLocks noChangeArrowheads="1"/>
          </p:cNvSpPr>
          <p:nvPr/>
        </p:nvSpPr>
        <p:spPr bwMode="auto">
          <a:xfrm>
            <a:off x="1441450" y="1012825"/>
            <a:ext cx="3762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200"/>
              <a:t>5</a:t>
            </a:r>
          </a:p>
        </p:txBody>
      </p:sp>
      <p:sp>
        <p:nvSpPr>
          <p:cNvPr id="6157" name="TextBox 24">
            <a:extLst>
              <a:ext uri="{FF2B5EF4-FFF2-40B4-BE49-F238E27FC236}">
                <a16:creationId xmlns:a16="http://schemas.microsoft.com/office/drawing/2014/main" id="{EED5F76B-D410-3921-B91F-6A42E6FECBE2}"/>
              </a:ext>
            </a:extLst>
          </p:cNvPr>
          <p:cNvSpPr txBox="1">
            <a:spLocks noChangeArrowheads="1"/>
          </p:cNvSpPr>
          <p:nvPr/>
        </p:nvSpPr>
        <p:spPr bwMode="auto">
          <a:xfrm>
            <a:off x="1593850" y="1165225"/>
            <a:ext cx="3762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200"/>
              <a:t>5</a:t>
            </a:r>
          </a:p>
        </p:txBody>
      </p:sp>
      <p:sp>
        <p:nvSpPr>
          <p:cNvPr id="6158" name="TextBox 25">
            <a:extLst>
              <a:ext uri="{FF2B5EF4-FFF2-40B4-BE49-F238E27FC236}">
                <a16:creationId xmlns:a16="http://schemas.microsoft.com/office/drawing/2014/main" id="{DAD65BB7-C39F-487C-1AD8-82D3510E77A9}"/>
              </a:ext>
            </a:extLst>
          </p:cNvPr>
          <p:cNvSpPr txBox="1">
            <a:spLocks noChangeArrowheads="1"/>
          </p:cNvSpPr>
          <p:nvPr/>
        </p:nvSpPr>
        <p:spPr bwMode="auto">
          <a:xfrm>
            <a:off x="1446213" y="431800"/>
            <a:ext cx="376237"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200"/>
              <a:t>2</a:t>
            </a:r>
          </a:p>
        </p:txBody>
      </p:sp>
      <p:sp>
        <p:nvSpPr>
          <p:cNvPr id="6159" name="TextBox 26">
            <a:extLst>
              <a:ext uri="{FF2B5EF4-FFF2-40B4-BE49-F238E27FC236}">
                <a16:creationId xmlns:a16="http://schemas.microsoft.com/office/drawing/2014/main" id="{D70996A2-12B3-53F1-140D-930DD8A3330E}"/>
              </a:ext>
            </a:extLst>
          </p:cNvPr>
          <p:cNvSpPr txBox="1">
            <a:spLocks noChangeArrowheads="1"/>
          </p:cNvSpPr>
          <p:nvPr/>
        </p:nvSpPr>
        <p:spPr bwMode="auto">
          <a:xfrm>
            <a:off x="1441450" y="604838"/>
            <a:ext cx="3762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200"/>
              <a:t>3</a:t>
            </a:r>
          </a:p>
        </p:txBody>
      </p:sp>
      <p:sp>
        <p:nvSpPr>
          <p:cNvPr id="6160" name="TextBox 27">
            <a:extLst>
              <a:ext uri="{FF2B5EF4-FFF2-40B4-BE49-F238E27FC236}">
                <a16:creationId xmlns:a16="http://schemas.microsoft.com/office/drawing/2014/main" id="{C1AB57C1-1D7B-8777-90FD-1752B00DC525}"/>
              </a:ext>
            </a:extLst>
          </p:cNvPr>
          <p:cNvSpPr txBox="1">
            <a:spLocks noChangeArrowheads="1"/>
          </p:cNvSpPr>
          <p:nvPr/>
        </p:nvSpPr>
        <p:spPr bwMode="auto">
          <a:xfrm>
            <a:off x="1441450" y="817563"/>
            <a:ext cx="3762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200"/>
              <a:t>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nodeType="clickEffect">
                                  <p:stCondLst>
                                    <p:cond delay="0"/>
                                  </p:stCondLst>
                                  <p:childTnLst>
                                    <p:set>
                                      <p:cBhvr>
                                        <p:cTn id="19" dur="1" fill="hold">
                                          <p:stCondLst>
                                            <p:cond delay="0"/>
                                          </p:stCondLst>
                                        </p:cTn>
                                        <p:tgtEl>
                                          <p:spTgt spid="1030"/>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nodeType="clickEffect">
                                  <p:stCondLst>
                                    <p:cond delay="0"/>
                                  </p:stCondLst>
                                  <p:childTnLst>
                                    <p:set>
                                      <p:cBhvr>
                                        <p:cTn id="23" dur="1" fill="hold">
                                          <p:stCondLst>
                                            <p:cond delay="0"/>
                                          </p:stCondLst>
                                        </p:cTn>
                                        <p:tgtEl>
                                          <p:spTgt spid="10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10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4276B4AF-592A-4AF0-E059-9AA7DD3E31AE}"/>
              </a:ext>
            </a:extLst>
          </p:cNvPr>
          <p:cNvSpPr>
            <a:spLocks noGrp="1"/>
          </p:cNvSpPr>
          <p:nvPr>
            <p:ph type="title"/>
          </p:nvPr>
        </p:nvSpPr>
        <p:spPr/>
        <p:txBody>
          <a:bodyPr/>
          <a:lstStyle/>
          <a:p>
            <a:pPr eaLnBrk="1" hangingPunct="1"/>
            <a:r>
              <a:rPr lang="en-GB" altLang="en-US" sz="1800" b="1"/>
              <a:t>State what the condition for numerical stability is from these two node formulae, and find the time step for stability.  			[5 marks]</a:t>
            </a:r>
            <a:br>
              <a:rPr lang="en-GB" altLang="en-US" sz="1600"/>
            </a:br>
            <a:r>
              <a:rPr lang="en-GB" altLang="en-US" sz="1600"/>
              <a:t> </a:t>
            </a:r>
            <a:br>
              <a:rPr lang="en-GB" altLang="en-US" sz="1600"/>
            </a:br>
            <a:endParaRPr lang="en-GB" altLang="en-US" sz="1600"/>
          </a:p>
        </p:txBody>
      </p:sp>
      <p:sp>
        <p:nvSpPr>
          <p:cNvPr id="3" name="Content Placeholder 2">
            <a:extLst>
              <a:ext uri="{FF2B5EF4-FFF2-40B4-BE49-F238E27FC236}">
                <a16:creationId xmlns:a16="http://schemas.microsoft.com/office/drawing/2014/main" id="{1E6FD66D-C18F-61C9-F4C2-081C71C1A2C6}"/>
              </a:ext>
            </a:extLst>
          </p:cNvPr>
          <p:cNvSpPr>
            <a:spLocks noGrp="1"/>
          </p:cNvSpPr>
          <p:nvPr>
            <p:ph idx="1"/>
          </p:nvPr>
        </p:nvSpPr>
        <p:spPr/>
        <p:txBody>
          <a:bodyPr rtlCol="0">
            <a:normAutofit fontScale="55000" lnSpcReduction="20000"/>
          </a:bodyPr>
          <a:lstStyle/>
          <a:p>
            <a:pPr marL="514350" indent="-514350" eaLnBrk="1" fontAlgn="auto" hangingPunct="1">
              <a:spcAft>
                <a:spcPts val="0"/>
              </a:spcAft>
              <a:buFont typeface="Arial" panose="020B0604020202020204" pitchFamily="34" charset="0"/>
              <a:buNone/>
              <a:defRPr/>
            </a:pPr>
            <a:r>
              <a:rPr lang="en-GB" dirty="0"/>
              <a:t>The condition for stability is that none of the coefficients of the nodal equations should be negative.  This requires from the surface node that 1&gt;2Fo(1+Bi), and for the interior node that 1&gt;2Fo.  Clearly, the former is the limiting factor, having the larger right hand side.  In this case, </a:t>
            </a:r>
          </a:p>
          <a:p>
            <a:pPr marL="514350" indent="-514350" eaLnBrk="1" fontAlgn="auto" hangingPunct="1">
              <a:spcAft>
                <a:spcPts val="0"/>
              </a:spcAft>
              <a:buFont typeface="Arial" panose="020B0604020202020204" pitchFamily="34" charset="0"/>
              <a:buNone/>
              <a:defRPr/>
            </a:pPr>
            <a:endParaRPr lang="en-GB" dirty="0"/>
          </a:p>
          <a:p>
            <a:pPr marL="514350" indent="-514350" eaLnBrk="1" fontAlgn="auto" hangingPunct="1">
              <a:spcAft>
                <a:spcPts val="0"/>
              </a:spcAft>
              <a:buFont typeface="Arial" panose="020B0604020202020204" pitchFamily="34" charset="0"/>
              <a:buNone/>
              <a:defRPr/>
            </a:pPr>
            <a:r>
              <a:rPr lang="en-GB" dirty="0"/>
              <a:t>	Bi = </a:t>
            </a:r>
            <a:r>
              <a:rPr lang="en-GB" dirty="0" err="1"/>
              <a:t>hL</a:t>
            </a:r>
            <a:r>
              <a:rPr lang="en-GB" dirty="0"/>
              <a:t>/k = 15</a:t>
            </a:r>
            <a:r>
              <a:rPr lang="en-GB" dirty="0">
                <a:sym typeface="Symbol"/>
              </a:rPr>
              <a:t></a:t>
            </a:r>
            <a:r>
              <a:rPr lang="en-GB" dirty="0"/>
              <a:t>1/1.5 = 10, </a:t>
            </a:r>
          </a:p>
          <a:p>
            <a:pPr marL="514350" indent="-514350" eaLnBrk="1" fontAlgn="auto" hangingPunct="1">
              <a:spcAft>
                <a:spcPts val="0"/>
              </a:spcAft>
              <a:buFont typeface="Arial" panose="020B0604020202020204" pitchFamily="34" charset="0"/>
              <a:buNone/>
              <a:defRPr/>
            </a:pPr>
            <a:endParaRPr lang="en-GB" dirty="0"/>
          </a:p>
          <a:p>
            <a:pPr marL="514350" indent="-514350" eaLnBrk="1" fontAlgn="auto" hangingPunct="1">
              <a:spcAft>
                <a:spcPts val="0"/>
              </a:spcAft>
              <a:buFont typeface="Arial" panose="020B0604020202020204" pitchFamily="34" charset="0"/>
              <a:buNone/>
              <a:defRPr/>
            </a:pPr>
            <a:r>
              <a:rPr lang="en-GB" dirty="0">
                <a:sym typeface="Symbol"/>
              </a:rPr>
              <a:t>	</a:t>
            </a:r>
            <a:r>
              <a:rPr lang="en-GB" dirty="0"/>
              <a:t> = k/</a:t>
            </a:r>
            <a:r>
              <a:rPr lang="en-GB" dirty="0">
                <a:sym typeface="Symbol"/>
              </a:rPr>
              <a:t></a:t>
            </a:r>
            <a:r>
              <a:rPr lang="en-GB" dirty="0"/>
              <a:t>c = 1.5/1500</a:t>
            </a:r>
            <a:r>
              <a:rPr lang="en-GB" dirty="0">
                <a:sym typeface="Symbol"/>
              </a:rPr>
              <a:t></a:t>
            </a:r>
            <a:r>
              <a:rPr lang="en-GB" dirty="0"/>
              <a:t>1840 = 5.43</a:t>
            </a:r>
            <a:r>
              <a:rPr lang="en-GB" dirty="0">
                <a:sym typeface="Symbol"/>
              </a:rPr>
              <a:t></a:t>
            </a:r>
            <a:r>
              <a:rPr lang="en-GB" dirty="0"/>
              <a:t>10</a:t>
            </a:r>
            <a:r>
              <a:rPr lang="en-GB" baseline="30000" dirty="0"/>
              <a:t>-7</a:t>
            </a:r>
            <a:r>
              <a:rPr lang="en-GB" dirty="0"/>
              <a:t> m</a:t>
            </a:r>
            <a:r>
              <a:rPr lang="en-GB" baseline="30000" dirty="0"/>
              <a:t>2</a:t>
            </a:r>
            <a:r>
              <a:rPr lang="en-GB" dirty="0"/>
              <a:t>/s</a:t>
            </a:r>
          </a:p>
          <a:p>
            <a:pPr marL="514350" indent="-514350" eaLnBrk="1" fontAlgn="auto" hangingPunct="1">
              <a:spcAft>
                <a:spcPts val="0"/>
              </a:spcAft>
              <a:buFont typeface="Arial" panose="020B0604020202020204" pitchFamily="34" charset="0"/>
              <a:buNone/>
              <a:defRPr/>
            </a:pPr>
            <a:endParaRPr lang="en-GB" dirty="0"/>
          </a:p>
          <a:p>
            <a:pPr marL="514350" indent="-514350" eaLnBrk="1" fontAlgn="auto" hangingPunct="1">
              <a:spcAft>
                <a:spcPts val="0"/>
              </a:spcAft>
              <a:buFont typeface="Arial" panose="020B0604020202020204" pitchFamily="34" charset="0"/>
              <a:buNone/>
              <a:defRPr/>
            </a:pPr>
            <a:r>
              <a:rPr lang="en-GB" dirty="0"/>
              <a:t>	</a:t>
            </a:r>
            <a:r>
              <a:rPr lang="en-GB" dirty="0" err="1"/>
              <a:t>Fo</a:t>
            </a:r>
            <a:r>
              <a:rPr lang="en-GB" dirty="0"/>
              <a:t> = 5.43</a:t>
            </a:r>
            <a:r>
              <a:rPr lang="en-GB" dirty="0">
                <a:sym typeface="Symbol"/>
              </a:rPr>
              <a:t></a:t>
            </a:r>
            <a:r>
              <a:rPr lang="en-GB" dirty="0"/>
              <a:t>10</a:t>
            </a:r>
            <a:r>
              <a:rPr lang="en-GB" baseline="30000" dirty="0"/>
              <a:t>-7</a:t>
            </a:r>
            <a:r>
              <a:rPr lang="en-GB" dirty="0">
                <a:sym typeface="Symbol"/>
              </a:rPr>
              <a:t></a:t>
            </a:r>
            <a:r>
              <a:rPr lang="en-GB" dirty="0"/>
              <a:t>t/1 = 5.43</a:t>
            </a:r>
            <a:r>
              <a:rPr lang="en-GB" dirty="0">
                <a:sym typeface="Symbol"/>
              </a:rPr>
              <a:t></a:t>
            </a:r>
            <a:r>
              <a:rPr lang="en-GB" dirty="0"/>
              <a:t>10</a:t>
            </a:r>
            <a:r>
              <a:rPr lang="en-GB" baseline="30000" dirty="0"/>
              <a:t>-7</a:t>
            </a:r>
            <a:r>
              <a:rPr lang="en-GB" dirty="0">
                <a:sym typeface="Symbol"/>
              </a:rPr>
              <a:t></a:t>
            </a:r>
            <a:r>
              <a:rPr lang="en-GB" dirty="0"/>
              <a:t>t/1.25</a:t>
            </a:r>
            <a:r>
              <a:rPr lang="en-GB" baseline="30000" dirty="0"/>
              <a:t>2</a:t>
            </a:r>
            <a:endParaRPr lang="en-GB" dirty="0"/>
          </a:p>
          <a:p>
            <a:pPr marL="514350" indent="-514350" eaLnBrk="1" fontAlgn="auto" hangingPunct="1">
              <a:spcAft>
                <a:spcPts val="0"/>
              </a:spcAft>
              <a:buFont typeface="Arial" panose="020B0604020202020204" pitchFamily="34" charset="0"/>
              <a:buNone/>
              <a:defRPr/>
            </a:pPr>
            <a:endParaRPr lang="en-GB" dirty="0"/>
          </a:p>
          <a:p>
            <a:pPr marL="514350" indent="-514350" eaLnBrk="1" fontAlgn="auto" hangingPunct="1">
              <a:spcAft>
                <a:spcPts val="0"/>
              </a:spcAft>
              <a:buFont typeface="Arial" panose="020B0604020202020204" pitchFamily="34" charset="0"/>
              <a:buNone/>
              <a:defRPr/>
            </a:pPr>
            <a:r>
              <a:rPr lang="en-GB" dirty="0"/>
              <a:t>For the condition to be satisfied:</a:t>
            </a:r>
          </a:p>
          <a:p>
            <a:pPr marL="514350" indent="-514350" eaLnBrk="1" fontAlgn="auto" hangingPunct="1">
              <a:spcAft>
                <a:spcPts val="0"/>
              </a:spcAft>
              <a:buFont typeface="Arial" panose="020B0604020202020204" pitchFamily="34" charset="0"/>
              <a:buNone/>
              <a:defRPr/>
            </a:pPr>
            <a:endParaRPr lang="en-GB" dirty="0"/>
          </a:p>
          <a:p>
            <a:pPr marL="514350" indent="-514350" eaLnBrk="1" fontAlgn="auto" hangingPunct="1">
              <a:spcAft>
                <a:spcPts val="0"/>
              </a:spcAft>
              <a:buFont typeface="Arial" panose="020B0604020202020204" pitchFamily="34" charset="0"/>
              <a:buNone/>
              <a:defRPr/>
            </a:pPr>
            <a:r>
              <a:rPr lang="en-GB" dirty="0"/>
              <a:t>	1&gt;2</a:t>
            </a:r>
            <a:r>
              <a:rPr lang="en-GB" dirty="0">
                <a:sym typeface="Symbol"/>
              </a:rPr>
              <a:t></a:t>
            </a:r>
            <a:r>
              <a:rPr lang="en-GB" dirty="0"/>
              <a:t>5.43</a:t>
            </a:r>
            <a:r>
              <a:rPr lang="en-GB" dirty="0">
                <a:sym typeface="Symbol"/>
              </a:rPr>
              <a:t></a:t>
            </a:r>
            <a:r>
              <a:rPr lang="en-GB" dirty="0"/>
              <a:t>10</a:t>
            </a:r>
            <a:r>
              <a:rPr lang="en-GB" baseline="30000" dirty="0"/>
              <a:t>-7</a:t>
            </a:r>
            <a:r>
              <a:rPr lang="en-GB" dirty="0">
                <a:sym typeface="Symbol"/>
              </a:rPr>
              <a:t></a:t>
            </a:r>
            <a:r>
              <a:rPr lang="en-GB" dirty="0"/>
              <a:t>t(1+10)</a:t>
            </a:r>
          </a:p>
          <a:p>
            <a:pPr marL="514350" indent="-514350" eaLnBrk="1" fontAlgn="auto" hangingPunct="1">
              <a:spcAft>
                <a:spcPts val="0"/>
              </a:spcAft>
              <a:buFont typeface="Arial" panose="020B0604020202020204" pitchFamily="34" charset="0"/>
              <a:buNone/>
              <a:defRPr/>
            </a:pPr>
            <a:endParaRPr lang="en-GB" dirty="0"/>
          </a:p>
          <a:p>
            <a:pPr marL="514350" indent="-514350" eaLnBrk="1" fontAlgn="auto" hangingPunct="1">
              <a:spcAft>
                <a:spcPts val="0"/>
              </a:spcAft>
              <a:buFont typeface="Arial" panose="020B0604020202020204" pitchFamily="34" charset="0"/>
              <a:buNone/>
              <a:defRPr/>
            </a:pPr>
            <a:r>
              <a:rPr lang="en-GB" dirty="0">
                <a:sym typeface="Symbol"/>
              </a:rPr>
              <a:t>	</a:t>
            </a:r>
            <a:r>
              <a:rPr lang="en-GB" dirty="0"/>
              <a:t>t&lt;130,797 s or 36 hours.</a:t>
            </a:r>
          </a:p>
          <a:p>
            <a:pPr eaLnBrk="1" fontAlgn="auto" hangingPunct="1">
              <a:spcAft>
                <a:spcPts val="0"/>
              </a:spcAft>
              <a:buFont typeface="Arial" panose="020B0604020202020204" pitchFamily="34" charset="0"/>
              <a:buNone/>
              <a:defRPr/>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TotalTime>
  <Words>981</Words>
  <Application>Microsoft Office PowerPoint</Application>
  <PresentationFormat>On-screen Show (4:3)</PresentationFormat>
  <Paragraphs>55</Paragraphs>
  <Slides>6</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6</vt:i4>
      </vt:variant>
    </vt:vector>
  </HeadingPairs>
  <TitlesOfParts>
    <vt:vector size="13" baseType="lpstr">
      <vt:lpstr>Arial</vt:lpstr>
      <vt:lpstr>Calibri</vt:lpstr>
      <vt:lpstr>Symbol</vt:lpstr>
      <vt:lpstr>Comic Sans MS</vt:lpstr>
      <vt:lpstr>Times New Roman</vt:lpstr>
      <vt:lpstr>Office Theme</vt:lpstr>
      <vt:lpstr>Microsoft Equation 3.0</vt:lpstr>
      <vt:lpstr>Seminar 4</vt:lpstr>
      <vt:lpstr>Past exam question</vt:lpstr>
      <vt:lpstr>Solutions </vt:lpstr>
      <vt:lpstr>Nodal analysis</vt:lpstr>
      <vt:lpstr>Draw a schematic diagram, showing 5 nodes distributed in the depth of the ground, and determine the nodal equation for the surface node and a typical interior node.  Collect terms to express your formulae in terms of the Fourier and Biot number.        [5 marks]</vt:lpstr>
      <vt:lpstr>State what the condition for numerical stability is from these two node formulae, and find the time step for stability.     [5 marks]   </vt:lpstr>
    </vt:vector>
  </TitlesOfParts>
  <Company>The University of Nottingham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Information Services</dc:creator>
  <cp:lastModifiedBy>David Hann (staff)</cp:lastModifiedBy>
  <cp:revision>19</cp:revision>
  <dcterms:created xsi:type="dcterms:W3CDTF">2013-03-07T12:36:56Z</dcterms:created>
  <dcterms:modified xsi:type="dcterms:W3CDTF">2023-02-13T09:14:38Z</dcterms:modified>
</cp:coreProperties>
</file>